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ms-office.activeX"/>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activeX/activeX2.xml" ContentType="application/vnd.ms-office.activeX+xml"/>
  <Override PartName="/ppt/activeX/activeX3.xml" ContentType="application/vnd.ms-office.activeX+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Override PartName="/ppt/activeX/activeX1.xml" ContentType="application/vnd.ms-office.activeX+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7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activeX1.xml><?xml version="1.0" encoding="utf-8"?>
<ax:ocx xmlns:ax="http://schemas.microsoft.com/office/2006/activeX" xmlns:r="http://schemas.openxmlformats.org/officeDocument/2006/relationships" ax:classid="{5512D116-5CC6-11CF-8D67-00AA00BDCE1D}" ax:persistence="persistStream" r:id="rId1"/>
</file>

<file path=ppt/activeX/activeX2.xml><?xml version="1.0" encoding="utf-8"?>
<ax:ocx xmlns:ax="http://schemas.microsoft.com/office/2006/activeX" xmlns:r="http://schemas.openxmlformats.org/officeDocument/2006/relationships" ax:classid="{5512D116-5CC6-11CF-8D67-00AA00BDCE1D}" ax:persistence="persistStream" r:id="rId1"/>
</file>

<file path=ppt/activeX/activeX3.xml><?xml version="1.0" encoding="utf-8"?>
<ax:ocx xmlns:ax="http://schemas.microsoft.com/office/2006/activeX" xmlns:r="http://schemas.openxmlformats.org/officeDocument/2006/relationships" ax:classid="{5512D116-5CC6-11CF-8D67-00AA00BDCE1D}" ax:persistence="persistStream" r:id="rId1"/>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32C8C668-3471-4B94-8BAC-23708510494C}" type="datetimeFigureOut">
              <a:rPr lang="en-US" smtClean="0"/>
              <a:t>2/2/2011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26B87976-32E6-4AC2-B7B0-F7D3C561AC3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2C8C668-3471-4B94-8BAC-23708510494C}" type="datetimeFigureOut">
              <a:rPr lang="en-US" smtClean="0"/>
              <a:t>2/2/2011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6B87976-32E6-4AC2-B7B0-F7D3C561AC3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2C8C668-3471-4B94-8BAC-23708510494C}" type="datetimeFigureOut">
              <a:rPr lang="en-US" smtClean="0"/>
              <a:t>2/2/2011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6B87976-32E6-4AC2-B7B0-F7D3C561AC3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2C8C668-3471-4B94-8BAC-23708510494C}" type="datetimeFigureOut">
              <a:rPr lang="en-US" smtClean="0"/>
              <a:t>2/2/2011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6B87976-32E6-4AC2-B7B0-F7D3C561AC3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2C8C668-3471-4B94-8BAC-23708510494C}" type="datetimeFigureOut">
              <a:rPr lang="en-US" smtClean="0"/>
              <a:t>2/2/2011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6B87976-32E6-4AC2-B7B0-F7D3C561AC3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2C8C668-3471-4B94-8BAC-23708510494C}" type="datetimeFigureOut">
              <a:rPr lang="en-US" smtClean="0"/>
              <a:t>2/2/2011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6B87976-32E6-4AC2-B7B0-F7D3C561AC3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2C8C668-3471-4B94-8BAC-23708510494C}" type="datetimeFigureOut">
              <a:rPr lang="en-US" smtClean="0"/>
              <a:t>2/2/2011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26B87976-32E6-4AC2-B7B0-F7D3C561AC3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2C8C668-3471-4B94-8BAC-23708510494C}" type="datetimeFigureOut">
              <a:rPr lang="en-US" smtClean="0"/>
              <a:t>2/2/2011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26B87976-32E6-4AC2-B7B0-F7D3C561AC3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32C8C668-3471-4B94-8BAC-23708510494C}" type="datetimeFigureOut">
              <a:rPr lang="en-US" smtClean="0"/>
              <a:t>2/2/2011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26B87976-32E6-4AC2-B7B0-F7D3C561AC3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2C8C668-3471-4B94-8BAC-23708510494C}" type="datetimeFigureOut">
              <a:rPr lang="en-US" smtClean="0"/>
              <a:t>2/2/2011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6B87976-32E6-4AC2-B7B0-F7D3C561AC3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2C8C668-3471-4B94-8BAC-23708510494C}" type="datetimeFigureOut">
              <a:rPr lang="en-US" smtClean="0"/>
              <a:t>2/2/2011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6B87976-32E6-4AC2-B7B0-F7D3C561AC30}" type="slidenum">
              <a:rPr lang="en-US" smtClean="0"/>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32C8C668-3471-4B94-8BAC-23708510494C}" type="datetimeFigureOut">
              <a:rPr lang="en-US" smtClean="0"/>
              <a:t>2/2/2011</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26B87976-32E6-4AC2-B7B0-F7D3C561AC3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com/imgres?imgurl=http://bealonghorn.utexas.edu/whyut/photos/images/tower_w_moon.jpg&amp;imgrefurl=http://www.cwrl.utexas.edu/~bump/E603/web06/SL/GT/Garrison.htm&amp;usg=__vducqi-dGZg0bctHXI3EZ4SK3yI=&amp;h=482&amp;w=321&amp;sz=23&amp;hl=en&amp;start=11&amp;zoom=1&amp;itbs=1&amp;tbnid=uceoC63M6ctUyM:&amp;tbnh=129&amp;tbnw=86&amp;prev=/images%3Fq%3Duniversity%2Bof%2Btexas%26hl%3Den%26safe%3Dactive%26gbv%3D2%26tbs%3Disch:1&amp;ei=eWtJTaHiN8Oblgfto6D3Dw" TargetMode="Externa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www.google.com/imgres?imgurl=http://www.preloadedstores.com/partner_data/2/image_url/38071.jpg&amp;imgrefurl=http://www.shoponline2011.com/m~b-10090600~c-women%27s-shirts-and-blouses~f-650066-650067_629746-7133_273244-274064_273244-298261_559828-270674.aspx&amp;usg=__7XDDkTbs4MH9oqyD8H-UBBLwo70=&amp;h=420&amp;w=420&amp;sz=12&amp;hl=en&amp;start=14&amp;zoom=1&amp;itbs=1&amp;tbnid=Tidwdty6YaCCSM:&amp;tbnh=125&amp;tbnw=125&amp;prev=/images%3Fq%3Duniversity%2Bof%2Btexas%26hl%3Den%26safe%3Dactive%26gbv%3D2%26tbs%3Disch:1&amp;ei=eWtJTaHiN8Oblgfto6D3Dw"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9.jpeg"/><Relationship Id="rId2" Type="http://schemas.openxmlformats.org/officeDocument/2006/relationships/hyperlink" Target="http://www.google.com/imgres?imgurl=http://www.adcut.net/images/Carpet/University%2520of%2520Hawaii.JPG&amp;imgrefurl=http://www.adcut.net/photo_gallery%2520Carpet.htm&amp;usg=___nWAdQKgILmhZOL6g4upEXFJjfw=&amp;h=1939&amp;w=2136&amp;sz=672&amp;hl=en&amp;start=20&amp;zoom=1&amp;itbs=1&amp;tbnid=iEYqqGqeePKxgM:&amp;tbnh=136&amp;tbnw=150&amp;prev=/images%3Fq%3Duniversity%2Bof%2Bhawaii%26hl%3Den%26safe%3Dactive%26gbv%3D2%26tbs%3Disch:1&amp;ei=ZW1JTd-rI4W0lQedmLTyDw" TargetMode="External"/><Relationship Id="rId1" Type="http://schemas.openxmlformats.org/officeDocument/2006/relationships/slideLayout" Target="../slideLayouts/slideLayout7.xml"/><Relationship Id="rId6" Type="http://schemas.openxmlformats.org/officeDocument/2006/relationships/hyperlink" Target="http://www.google.com/imgres?imgurl=http://3.bp.blogspot.com/_BwMQiTTD5Ak/TOXwUmDxmXI/AAAAAAAAB8Y/MSjr70TfRL0/s400/UofHawaii.jpg&amp;imgrefurl=http://angrytrey.blogspot.com/2010/11/university-of-hawaii-joining-mwc-for.html&amp;usg=__jHtMeWm_XdwVDEY7NEfvbLBYqrs=&amp;h=262&amp;w=376&amp;sz=11&amp;hl=en&amp;start=30&amp;zoom=1&amp;itbs=1&amp;tbnid=Z3Ly8QMI5flycM:&amp;tbnh=85&amp;tbnw=122&amp;prev=/images%3Fq%3Duniversity%2Bof%2Bhawaii%26start%3D20%26hl%3Den%26safe%3Dactive%26sa%3DN%26gbv%3D2%26ndsp%3D20%26tbs%3Disch:1&amp;ei=4G1JTdGgL4WdlgegsonvDw" TargetMode="External"/><Relationship Id="rId5" Type="http://schemas.openxmlformats.org/officeDocument/2006/relationships/hyperlink" Target="mailto:ar-info@hawaii.edu" TargetMode="External"/><Relationship Id="rId4" Type="http://schemas.openxmlformats.org/officeDocument/2006/relationships/hyperlink" Target="http://apps.collegeboard.com/ut/AffiliateJumpPage.jsp?DestURL=http://www.manoa.hawaii.edu"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1.xml"/><Relationship Id="rId1" Type="http://schemas.openxmlformats.org/officeDocument/2006/relationships/vmlDrawing" Target="../drawings/vmlDrawing1.v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2.xml"/><Relationship Id="rId1" Type="http://schemas.openxmlformats.org/officeDocument/2006/relationships/vmlDrawing" Target="../drawings/vmlDrawing2.v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3.xml"/><Relationship Id="rId1" Type="http://schemas.openxmlformats.org/officeDocument/2006/relationships/vmlDrawing" Target="../drawings/vmlDrawing3.v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www.google.com/imgres?imgurl=http://a3.twimg.com/profile_images/502712555/ut_bigger.jpg&amp;imgrefurl=http://twitter.com/matthemlepp&amp;usg=__Nv4Pn84vZRPJ5BUq-YU5mSRf2j0=&amp;h=500&amp;w=500&amp;sz=18&amp;hl=en&amp;start=55&amp;zoom=1&amp;itbs=1&amp;tbnid=TP-bqnLAB0ij3M:&amp;tbnh=130&amp;tbnw=130&amp;prev=/images%3Fq%3DUT%26start%3D40%26hl%3Den%26safe%3Dactive%26sa%3DN%26gbv%3D2%26ndsp%3D20%26tbs%3Disch:1&amp;ei=nmpJTcS-N8Wclgfp1tTyDw" TargetMode="External"/><Relationship Id="rId2" Type="http://schemas.openxmlformats.org/officeDocument/2006/relationships/hyperlink" Target="http://apps.collegeboard.com/ut/AffiliateJumpPage.jsp?DestURL=http://www.utexas.edu" TargetMode="External"/><Relationship Id="rId1" Type="http://schemas.openxmlformats.org/officeDocument/2006/relationships/slideLayout" Target="../slideLayouts/slideLayout7.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College &amp; Career PPT</a:t>
            </a:r>
            <a:endParaRPr lang="en-US" dirty="0"/>
          </a:p>
        </p:txBody>
      </p:sp>
      <p:sp>
        <p:nvSpPr>
          <p:cNvPr id="3" name="Subtitle 2"/>
          <p:cNvSpPr>
            <a:spLocks noGrp="1"/>
          </p:cNvSpPr>
          <p:nvPr>
            <p:ph type="subTitle" idx="1"/>
          </p:nvPr>
        </p:nvSpPr>
        <p:spPr/>
        <p:txBody>
          <a:bodyPr/>
          <a:lstStyle/>
          <a:p>
            <a:r>
              <a:rPr lang="en-US" dirty="0" smtClean="0"/>
              <a:t>Mrs. Crowell		period 1 </a:t>
            </a:r>
            <a:r>
              <a:rPr lang="en-US" dirty="0" err="1" smtClean="0"/>
              <a:t>CommApps</a:t>
            </a:r>
            <a:r>
              <a:rPr lang="en-US" dirty="0" smtClean="0"/>
              <a:t>                                      </a:t>
            </a:r>
            <a:endParaRPr lang="en-US" dirty="0"/>
          </a:p>
        </p:txBody>
      </p:sp>
      <p:sp>
        <p:nvSpPr>
          <p:cNvPr id="4" name="Rectangle 3"/>
          <p:cNvSpPr/>
          <p:nvPr/>
        </p:nvSpPr>
        <p:spPr>
          <a:xfrm>
            <a:off x="2827036" y="762000"/>
            <a:ext cx="3489930" cy="923330"/>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Mark Torres</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1905000"/>
            <a:ext cx="4572000" cy="4524315"/>
          </a:xfrm>
          <a:prstGeom prst="rect">
            <a:avLst/>
          </a:prstGeom>
        </p:spPr>
        <p:txBody>
          <a:bodyPr>
            <a:spAutoFit/>
          </a:bodyPr>
          <a:lstStyle/>
          <a:p>
            <a:r>
              <a:rPr lang="en-US" dirty="0"/>
              <a:t>1st-year students:</a:t>
            </a:r>
          </a:p>
          <a:p>
            <a:r>
              <a:rPr lang="en-US" dirty="0"/>
              <a:t>92% In-state students </a:t>
            </a:r>
          </a:p>
          <a:p>
            <a:r>
              <a:rPr lang="en-US" dirty="0"/>
              <a:t>8% Out-of-state students </a:t>
            </a:r>
          </a:p>
          <a:p>
            <a:r>
              <a:rPr lang="en-US" dirty="0"/>
              <a:t>1% Part-time students </a:t>
            </a:r>
          </a:p>
          <a:p>
            <a:r>
              <a:rPr lang="en-US" dirty="0"/>
              <a:t>53% Women </a:t>
            </a:r>
          </a:p>
          <a:p>
            <a:r>
              <a:rPr lang="en-US" dirty="0"/>
              <a:t>47% Men </a:t>
            </a:r>
          </a:p>
          <a:p>
            <a:r>
              <a:rPr lang="en-US" dirty="0"/>
              <a:t>&lt;1% American Indian/Alaskan Native </a:t>
            </a:r>
          </a:p>
          <a:p>
            <a:r>
              <a:rPr lang="en-US" dirty="0"/>
              <a:t>20% Asian/Pacific Islander </a:t>
            </a:r>
          </a:p>
          <a:p>
            <a:r>
              <a:rPr lang="en-US" dirty="0"/>
              <a:t>5% Black/Non-Hispanic </a:t>
            </a:r>
          </a:p>
          <a:p>
            <a:r>
              <a:rPr lang="en-US" dirty="0"/>
              <a:t>21% Hispanic </a:t>
            </a:r>
          </a:p>
          <a:p>
            <a:r>
              <a:rPr lang="en-US" dirty="0"/>
              <a:t>51% White/Non-Hispanic </a:t>
            </a:r>
          </a:p>
          <a:p>
            <a:r>
              <a:rPr lang="en-US" dirty="0"/>
              <a:t>3% Non-Resident Alien </a:t>
            </a:r>
          </a:p>
          <a:p>
            <a:r>
              <a:rPr lang="en-US" dirty="0"/>
              <a:t>&lt;1% Race/ethnicity unreported </a:t>
            </a:r>
          </a:p>
          <a:p>
            <a:r>
              <a:rPr lang="en-US" dirty="0"/>
              <a:t>77% in top 10th of graduating class </a:t>
            </a:r>
          </a:p>
          <a:p>
            <a:r>
              <a:rPr lang="en-US" dirty="0"/>
              <a:t>94% in top quarter of graduating class </a:t>
            </a:r>
          </a:p>
          <a:p>
            <a:r>
              <a:rPr lang="en-US" dirty="0"/>
              <a:t>99% in top half of graduating class </a:t>
            </a:r>
          </a:p>
        </p:txBody>
      </p:sp>
      <p:sp>
        <p:nvSpPr>
          <p:cNvPr id="3" name="Rectangle 2"/>
          <p:cNvSpPr/>
          <p:nvPr/>
        </p:nvSpPr>
        <p:spPr>
          <a:xfrm>
            <a:off x="457200" y="381000"/>
            <a:ext cx="4572000" cy="1477328"/>
          </a:xfrm>
          <a:prstGeom prst="rect">
            <a:avLst/>
          </a:prstGeom>
        </p:spPr>
        <p:txBody>
          <a:bodyPr>
            <a:spAutoFit/>
          </a:bodyPr>
          <a:lstStyle/>
          <a:p>
            <a:r>
              <a:rPr lang="en-US" b="1" dirty="0"/>
              <a:t>Size</a:t>
            </a:r>
          </a:p>
          <a:p>
            <a:r>
              <a:rPr lang="en-US" dirty="0"/>
              <a:t>Total undergrads: 38,168 </a:t>
            </a:r>
          </a:p>
          <a:p>
            <a:r>
              <a:rPr lang="en-US" dirty="0"/>
              <a:t>First-time degree-seeking freshmen: 7,243 </a:t>
            </a:r>
          </a:p>
          <a:p>
            <a:r>
              <a:rPr lang="en-US" dirty="0"/>
              <a:t>Degree-seeking undergrads: 37,464 </a:t>
            </a:r>
          </a:p>
          <a:p>
            <a:r>
              <a:rPr lang="en-US" dirty="0"/>
              <a:t>Graduate enrollment: 12,827 </a:t>
            </a:r>
          </a:p>
        </p:txBody>
      </p:sp>
      <p:sp>
        <p:nvSpPr>
          <p:cNvPr id="4" name="Rectangle 3"/>
          <p:cNvSpPr/>
          <p:nvPr/>
        </p:nvSpPr>
        <p:spPr>
          <a:xfrm>
            <a:off x="6248400" y="4419600"/>
            <a:ext cx="2514600" cy="2031325"/>
          </a:xfrm>
          <a:prstGeom prst="rect">
            <a:avLst/>
          </a:prstGeom>
        </p:spPr>
        <p:txBody>
          <a:bodyPr wrap="square">
            <a:spAutoFit/>
          </a:bodyPr>
          <a:lstStyle/>
          <a:p>
            <a:r>
              <a:rPr lang="en-US" b="1" dirty="0"/>
              <a:t>Admission Office</a:t>
            </a:r>
          </a:p>
          <a:p>
            <a:r>
              <a:rPr lang="en-US" dirty="0"/>
              <a:t>PO Box 8058 </a:t>
            </a:r>
            <a:br>
              <a:rPr lang="en-US" dirty="0"/>
            </a:br>
            <a:r>
              <a:rPr lang="en-US" dirty="0"/>
              <a:t>Austin, TX 78713-8058 </a:t>
            </a:r>
            <a:br>
              <a:rPr lang="en-US" dirty="0"/>
            </a:br>
            <a:r>
              <a:rPr lang="en-US" dirty="0"/>
              <a:t>(512) 475-7399 </a:t>
            </a:r>
            <a:br>
              <a:rPr lang="en-US" dirty="0"/>
            </a:br>
            <a:r>
              <a:rPr lang="en-US" dirty="0"/>
              <a:t>Fax: (512) 475-7478 </a:t>
            </a:r>
            <a:br>
              <a:rPr lang="en-US" dirty="0"/>
            </a:br>
            <a:r>
              <a:rPr lang="en-US" dirty="0"/>
              <a:t>  </a:t>
            </a:r>
            <a:br>
              <a:rPr lang="en-US" dirty="0"/>
            </a:br>
            <a:endParaRPr lang="en-US" dirty="0"/>
          </a:p>
        </p:txBody>
      </p:sp>
      <p:pic>
        <p:nvPicPr>
          <p:cNvPr id="1026" name="Picture 2" descr="http://t0.gstatic.com/images?q=tbn:ANd9GcRiBn2gVSbpkrxQ6Q66yjple-3ZHSrGGJnDnN8gDmODMhrr9O7nkQ8YZdY">
            <a:hlinkClick r:id="rId2"/>
          </p:cNvPr>
          <p:cNvPicPr>
            <a:picLocks noChangeAspect="1" noChangeArrowheads="1"/>
          </p:cNvPicPr>
          <p:nvPr/>
        </p:nvPicPr>
        <p:blipFill>
          <a:blip r:embed="rId3" cstate="print"/>
          <a:srcRect/>
          <a:stretch>
            <a:fillRect/>
          </a:stretch>
        </p:blipFill>
        <p:spPr bwMode="auto">
          <a:xfrm>
            <a:off x="6096000" y="304800"/>
            <a:ext cx="2590800" cy="3733800"/>
          </a:xfrm>
          <a:prstGeom prst="rect">
            <a:avLst/>
          </a:prstGeom>
          <a:noFill/>
        </p:spPr>
      </p:pic>
      <p:pic>
        <p:nvPicPr>
          <p:cNvPr id="1028" name="Picture 4" descr="http://t0.gstatic.com/images?q=tbn:ANd9GcQYsyDOoVN_5ab8E-lcpxTINsOthcGypPgESL4az0Zz3wccH-XJb1TFXA">
            <a:hlinkClick r:id="rId4"/>
          </p:cNvPr>
          <p:cNvPicPr>
            <a:picLocks noChangeAspect="1" noChangeArrowheads="1"/>
          </p:cNvPicPr>
          <p:nvPr/>
        </p:nvPicPr>
        <p:blipFill>
          <a:blip r:embed="rId5" cstate="print"/>
          <a:srcRect/>
          <a:stretch>
            <a:fillRect/>
          </a:stretch>
        </p:blipFill>
        <p:spPr bwMode="auto">
          <a:xfrm>
            <a:off x="3962400" y="3276600"/>
            <a:ext cx="2133600" cy="2562225"/>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http://t2.gstatic.com/images?q=tbn:ANd9GcSHxT4es70FKMzPqrsHLKMUzMi4RKU1LUQJAkgLOuFaT6FdTBqlyp9PsnQTHA">
            <a:hlinkClick r:id="rId2"/>
          </p:cNvPr>
          <p:cNvPicPr>
            <a:picLocks noChangeAspect="1" noChangeArrowheads="1"/>
          </p:cNvPicPr>
          <p:nvPr/>
        </p:nvPicPr>
        <p:blipFill>
          <a:blip r:embed="rId3" cstate="print"/>
          <a:srcRect/>
          <a:stretch>
            <a:fillRect/>
          </a:stretch>
        </p:blipFill>
        <p:spPr bwMode="auto">
          <a:xfrm>
            <a:off x="3124200" y="381000"/>
            <a:ext cx="2743200" cy="1676401"/>
          </a:xfrm>
          <a:prstGeom prst="rect">
            <a:avLst/>
          </a:prstGeom>
          <a:noFill/>
        </p:spPr>
      </p:pic>
      <p:sp>
        <p:nvSpPr>
          <p:cNvPr id="3" name="Rectangle 2"/>
          <p:cNvSpPr/>
          <p:nvPr/>
        </p:nvSpPr>
        <p:spPr>
          <a:xfrm>
            <a:off x="533400" y="2133600"/>
            <a:ext cx="4572000" cy="1200329"/>
          </a:xfrm>
          <a:prstGeom prst="rect">
            <a:avLst/>
          </a:prstGeom>
        </p:spPr>
        <p:txBody>
          <a:bodyPr>
            <a:spAutoFit/>
          </a:bodyPr>
          <a:lstStyle/>
          <a:p>
            <a:r>
              <a:rPr lang="en-US" dirty="0"/>
              <a:t>2500 Campus Road </a:t>
            </a:r>
            <a:br>
              <a:rPr lang="en-US" dirty="0"/>
            </a:br>
            <a:r>
              <a:rPr lang="en-US" dirty="0"/>
              <a:t>Honolulu, HI 96822-2217 </a:t>
            </a:r>
            <a:br>
              <a:rPr lang="en-US" dirty="0"/>
            </a:br>
            <a:r>
              <a:rPr lang="en-US" dirty="0"/>
              <a:t>(808) 956-8111 </a:t>
            </a:r>
            <a:br>
              <a:rPr lang="en-US" dirty="0"/>
            </a:br>
            <a:r>
              <a:rPr lang="en-US" dirty="0">
                <a:hlinkClick r:id="rId4"/>
              </a:rPr>
              <a:t>www.manoa.hawaii.edu</a:t>
            </a:r>
            <a:r>
              <a:rPr lang="en-US" dirty="0"/>
              <a:t> </a:t>
            </a:r>
          </a:p>
        </p:txBody>
      </p:sp>
      <p:sp>
        <p:nvSpPr>
          <p:cNvPr id="4" name="Rectangle 3"/>
          <p:cNvSpPr/>
          <p:nvPr/>
        </p:nvSpPr>
        <p:spPr>
          <a:xfrm>
            <a:off x="4114800" y="2209800"/>
            <a:ext cx="4572000" cy="2585323"/>
          </a:xfrm>
          <a:prstGeom prst="rect">
            <a:avLst/>
          </a:prstGeom>
        </p:spPr>
        <p:txBody>
          <a:bodyPr>
            <a:spAutoFit/>
          </a:bodyPr>
          <a:lstStyle/>
          <a:p>
            <a:r>
              <a:rPr lang="en-US" b="1" dirty="0"/>
              <a:t>Admission Office</a:t>
            </a:r>
          </a:p>
          <a:p>
            <a:r>
              <a:rPr lang="en-US" dirty="0"/>
              <a:t>2600 Campus Road, QLC </a:t>
            </a:r>
            <a:r>
              <a:rPr lang="en-US" dirty="0" err="1"/>
              <a:t>Rm</a:t>
            </a:r>
            <a:r>
              <a:rPr lang="en-US" dirty="0"/>
              <a:t> 001 </a:t>
            </a:r>
            <a:br>
              <a:rPr lang="en-US" dirty="0"/>
            </a:br>
            <a:r>
              <a:rPr lang="en-US" dirty="0"/>
              <a:t>Honolulu, HI 96822 </a:t>
            </a:r>
            <a:br>
              <a:rPr lang="en-US" dirty="0"/>
            </a:br>
            <a:r>
              <a:rPr lang="en-US" dirty="0"/>
              <a:t>(808) 956-8975 </a:t>
            </a:r>
            <a:br>
              <a:rPr lang="en-US" dirty="0"/>
            </a:br>
            <a:r>
              <a:rPr lang="en-US" dirty="0"/>
              <a:t>(800) 823-9771 </a:t>
            </a:r>
            <a:br>
              <a:rPr lang="en-US" dirty="0"/>
            </a:br>
            <a:r>
              <a:rPr lang="en-US" dirty="0"/>
              <a:t>Fax: (808) 956-4148 </a:t>
            </a:r>
            <a:br>
              <a:rPr lang="en-US" dirty="0"/>
            </a:br>
            <a:r>
              <a:rPr lang="en-US" dirty="0">
                <a:hlinkClick r:id="rId5"/>
              </a:rPr>
              <a:t>ar-info@hawaii.edu</a:t>
            </a:r>
            <a:r>
              <a:rPr lang="en-US" dirty="0"/>
              <a:t> </a:t>
            </a:r>
            <a:br>
              <a:rPr lang="en-US" dirty="0"/>
            </a:br>
            <a:r>
              <a:rPr lang="en-US" dirty="0"/>
              <a:t>Contact: Jan </a:t>
            </a:r>
            <a:r>
              <a:rPr lang="en-US" dirty="0" err="1"/>
              <a:t>Heu</a:t>
            </a:r>
            <a:r>
              <a:rPr lang="en-US" dirty="0"/>
              <a:t> </a:t>
            </a:r>
            <a:br>
              <a:rPr lang="en-US" dirty="0"/>
            </a:br>
            <a:r>
              <a:rPr lang="en-US" dirty="0"/>
              <a:t>Director of Admissions and Records </a:t>
            </a:r>
          </a:p>
        </p:txBody>
      </p:sp>
      <p:sp>
        <p:nvSpPr>
          <p:cNvPr id="5" name="Rectangle 4"/>
          <p:cNvSpPr/>
          <p:nvPr/>
        </p:nvSpPr>
        <p:spPr>
          <a:xfrm>
            <a:off x="304800" y="3505200"/>
            <a:ext cx="3429000" cy="3139321"/>
          </a:xfrm>
          <a:prstGeom prst="rect">
            <a:avLst/>
          </a:prstGeom>
        </p:spPr>
        <p:txBody>
          <a:bodyPr wrap="square">
            <a:spAutoFit/>
          </a:bodyPr>
          <a:lstStyle/>
          <a:p>
            <a:r>
              <a:rPr lang="en-US" b="1" dirty="0"/>
              <a:t>For Bachelor's Degrees</a:t>
            </a:r>
          </a:p>
          <a:p>
            <a:r>
              <a:rPr lang="en-US" dirty="0"/>
              <a:t>Business/Marketing: 21% </a:t>
            </a:r>
          </a:p>
          <a:p>
            <a:r>
              <a:rPr lang="en-US" dirty="0"/>
              <a:t>Social Sciences: 11% </a:t>
            </a:r>
          </a:p>
          <a:p>
            <a:r>
              <a:rPr lang="en-US" dirty="0"/>
              <a:t>Biology: 6% </a:t>
            </a:r>
          </a:p>
          <a:p>
            <a:r>
              <a:rPr lang="en-US" dirty="0"/>
              <a:t>Education: 6% </a:t>
            </a:r>
          </a:p>
          <a:p>
            <a:r>
              <a:rPr lang="en-US" dirty="0"/>
              <a:t>Engineering: 6% </a:t>
            </a:r>
          </a:p>
          <a:p>
            <a:r>
              <a:rPr lang="en-US" dirty="0"/>
              <a:t>Psychology: 6% </a:t>
            </a:r>
          </a:p>
          <a:p>
            <a:r>
              <a:rPr lang="en-US" dirty="0"/>
              <a:t>Communications/Journalism: 5% </a:t>
            </a:r>
          </a:p>
          <a:p>
            <a:r>
              <a:rPr lang="en-US" dirty="0"/>
              <a:t>Health Professions: 5% </a:t>
            </a:r>
          </a:p>
          <a:p>
            <a:r>
              <a:rPr lang="en-US" dirty="0"/>
              <a:t>Liberal Arts: 5% </a:t>
            </a:r>
          </a:p>
          <a:p>
            <a:r>
              <a:rPr lang="en-US" dirty="0"/>
              <a:t>Visual and Performing Arts: 5% </a:t>
            </a:r>
          </a:p>
        </p:txBody>
      </p:sp>
      <p:pic>
        <p:nvPicPr>
          <p:cNvPr id="52228" name="Picture 4" descr="http://t2.gstatic.com/images?q=tbn:ANd9GcTOvS-rfaxDqWt0nlIYmtrvU8RejOY8BG6JmdvqNK5KQRU0ORZrZJiUwFk">
            <a:hlinkClick r:id="rId6"/>
          </p:cNvPr>
          <p:cNvPicPr>
            <a:picLocks noChangeAspect="1" noChangeArrowheads="1"/>
          </p:cNvPicPr>
          <p:nvPr/>
        </p:nvPicPr>
        <p:blipFill>
          <a:blip r:embed="rId7" cstate="print"/>
          <a:srcRect/>
          <a:stretch>
            <a:fillRect/>
          </a:stretch>
        </p:blipFill>
        <p:spPr bwMode="auto">
          <a:xfrm>
            <a:off x="5105400" y="4724400"/>
            <a:ext cx="2819400" cy="17526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838200" y="381000"/>
          <a:ext cx="6858000" cy="5486400"/>
        </p:xfrm>
        <a:graphic>
          <a:graphicData uri="http://schemas.openxmlformats.org/drawingml/2006/table">
            <a:tbl>
              <a:tblPr/>
              <a:tblGrid>
                <a:gridCol w="1710625"/>
                <a:gridCol w="980666"/>
                <a:gridCol w="2440586"/>
                <a:gridCol w="1726123"/>
              </a:tblGrid>
              <a:tr h="613363">
                <a:tc>
                  <a:txBody>
                    <a:bodyPr/>
                    <a:lstStyle/>
                    <a:p>
                      <a:pPr marL="0" marR="0" algn="ctr">
                        <a:spcBef>
                          <a:spcPts val="0"/>
                        </a:spcBef>
                        <a:spcAft>
                          <a:spcPts val="0"/>
                        </a:spcAft>
                      </a:pPr>
                      <a:r>
                        <a:rPr lang="en-US" sz="1050" dirty="0">
                          <a:solidFill>
                            <a:srgbClr val="000000"/>
                          </a:solidFill>
                          <a:latin typeface="Verdana"/>
                        </a:rPr>
                        <a:t>Living on-campus</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050">
                          <a:solidFill>
                            <a:srgbClr val="000000"/>
                          </a:solidFill>
                          <a:latin typeface="Verdana"/>
                        </a:rPr>
                        <a:t>Living at home</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050">
                          <a:solidFill>
                            <a:srgbClr val="000000"/>
                          </a:solidFill>
                          <a:latin typeface="Verdana"/>
                        </a:rPr>
                        <a:t>Commuting, not living at home</a:t>
                      </a:r>
                    </a:p>
                  </a:txBody>
                  <a:tcPr marL="0" marR="0" marT="0" marB="0" anchor="ctr">
                    <a:lnL>
                      <a:noFill/>
                    </a:lnL>
                    <a:lnR>
                      <a:noFill/>
                    </a:lnR>
                    <a:lnT>
                      <a:noFill/>
                    </a:lnT>
                    <a:lnB>
                      <a:noFill/>
                    </a:lnB>
                  </a:tcPr>
                </a:tc>
                <a:tc>
                  <a:txBody>
                    <a:bodyPr/>
                    <a:lstStyle/>
                    <a:p>
                      <a:endParaRPr lang="en-US" sz="1050" dirty="0"/>
                    </a:p>
                  </a:txBody>
                  <a:tcPr marL="26562" marR="26562" marT="13281" marB="13281">
                    <a:lnL>
                      <a:noFill/>
                    </a:lnL>
                  </a:tcPr>
                </a:tc>
              </a:tr>
              <a:tr h="904993">
                <a:tc>
                  <a:txBody>
                    <a:bodyPr/>
                    <a:lstStyle/>
                    <a:p>
                      <a:pPr marL="0" marR="0" algn="ctr">
                        <a:spcBef>
                          <a:spcPts val="0"/>
                        </a:spcBef>
                        <a:spcAft>
                          <a:spcPts val="0"/>
                        </a:spcAft>
                      </a:pPr>
                      <a:r>
                        <a:rPr lang="en-US" sz="1050" b="1">
                          <a:solidFill>
                            <a:srgbClr val="000000"/>
                          </a:solidFill>
                          <a:latin typeface="Verdana"/>
                        </a:rPr>
                        <a:t>In-state tuition and fees:</a:t>
                      </a:r>
                      <a:endParaRPr lang="en-US" sz="1050">
                        <a:solidFill>
                          <a:srgbClr val="000000"/>
                        </a:solidFill>
                        <a:latin typeface="Verdana"/>
                      </a:endParaRPr>
                    </a:p>
                  </a:txBody>
                  <a:tcPr marL="0" marR="0" marT="0" marB="0" anchor="ctr">
                    <a:lnL>
                      <a:noFill/>
                    </a:lnL>
                    <a:lnR>
                      <a:noFill/>
                    </a:lnR>
                    <a:lnT>
                      <a:noFill/>
                    </a:lnT>
                    <a:lnB>
                      <a:noFill/>
                    </a:lnB>
                  </a:tcPr>
                </a:tc>
                <a:tc>
                  <a:txBody>
                    <a:bodyPr/>
                    <a:lstStyle/>
                    <a:p>
                      <a:pPr marL="0" marR="0" algn="ctr">
                        <a:spcBef>
                          <a:spcPts val="0"/>
                        </a:spcBef>
                        <a:spcAft>
                          <a:spcPts val="0"/>
                        </a:spcAft>
                      </a:pPr>
                      <a:r>
                        <a:rPr lang="en-US" sz="1050" b="1" dirty="0">
                          <a:solidFill>
                            <a:srgbClr val="000000"/>
                          </a:solidFill>
                          <a:latin typeface="Verdana"/>
                        </a:rPr>
                        <a:t>$8,096</a:t>
                      </a:r>
                      <a:endParaRPr lang="en-US" sz="1050" dirty="0">
                        <a:solidFill>
                          <a:srgbClr val="000000"/>
                        </a:solidFill>
                        <a:latin typeface="Verdana"/>
                      </a:endParaRPr>
                    </a:p>
                  </a:txBody>
                  <a:tcPr marL="0" marR="0" marT="0" marB="0">
                    <a:lnL>
                      <a:noFill/>
                    </a:lnL>
                    <a:lnR>
                      <a:noFill/>
                    </a:lnR>
                    <a:lnT>
                      <a:noFill/>
                    </a:lnT>
                    <a:lnB>
                      <a:noFill/>
                    </a:lnB>
                  </a:tcPr>
                </a:tc>
                <a:tc>
                  <a:txBody>
                    <a:bodyPr/>
                    <a:lstStyle/>
                    <a:p>
                      <a:pPr marL="0" marR="0" algn="ctr">
                        <a:spcBef>
                          <a:spcPts val="0"/>
                        </a:spcBef>
                        <a:spcAft>
                          <a:spcPts val="0"/>
                        </a:spcAft>
                      </a:pPr>
                      <a:r>
                        <a:rPr lang="en-US" sz="1050" b="1" dirty="0">
                          <a:solidFill>
                            <a:srgbClr val="000000"/>
                          </a:solidFill>
                          <a:latin typeface="Verdana"/>
                        </a:rPr>
                        <a:t>$8,096</a:t>
                      </a:r>
                      <a:endParaRPr lang="en-US" sz="1050" dirty="0">
                        <a:solidFill>
                          <a:srgbClr val="000000"/>
                        </a:solidFill>
                        <a:latin typeface="Verdana"/>
                      </a:endParaRPr>
                    </a:p>
                  </a:txBody>
                  <a:tcPr marL="0" marR="0" marT="0" marB="0">
                    <a:lnL>
                      <a:noFill/>
                    </a:lnL>
                    <a:lnR>
                      <a:noFill/>
                    </a:lnR>
                    <a:lnT>
                      <a:noFill/>
                    </a:lnT>
                    <a:lnB>
                      <a:noFill/>
                    </a:lnB>
                  </a:tcPr>
                </a:tc>
                <a:tc>
                  <a:txBody>
                    <a:bodyPr/>
                    <a:lstStyle/>
                    <a:p>
                      <a:pPr marL="0" marR="0" algn="ctr">
                        <a:spcBef>
                          <a:spcPts val="0"/>
                        </a:spcBef>
                        <a:spcAft>
                          <a:spcPts val="0"/>
                        </a:spcAft>
                      </a:pPr>
                      <a:r>
                        <a:rPr lang="en-US" sz="1050" b="1" dirty="0">
                          <a:solidFill>
                            <a:srgbClr val="000000"/>
                          </a:solidFill>
                          <a:latin typeface="Verdana"/>
                        </a:rPr>
                        <a:t>$8,096</a:t>
                      </a:r>
                      <a:endParaRPr lang="en-US" sz="1050" dirty="0">
                        <a:solidFill>
                          <a:srgbClr val="000000"/>
                        </a:solidFill>
                        <a:latin typeface="Verdana"/>
                      </a:endParaRPr>
                    </a:p>
                  </a:txBody>
                  <a:tcPr marL="0" marR="0" marT="0" marB="0">
                    <a:lnL>
                      <a:noFill/>
                    </a:lnL>
                    <a:lnR>
                      <a:noFill/>
                    </a:lnR>
                    <a:lnB>
                      <a:noFill/>
                    </a:lnB>
                  </a:tcPr>
                </a:tc>
              </a:tr>
              <a:tr h="1113837">
                <a:tc>
                  <a:txBody>
                    <a:bodyPr/>
                    <a:lstStyle/>
                    <a:p>
                      <a:pPr marL="0" marR="0" algn="ctr">
                        <a:spcBef>
                          <a:spcPts val="0"/>
                        </a:spcBef>
                        <a:spcAft>
                          <a:spcPts val="0"/>
                        </a:spcAft>
                      </a:pPr>
                      <a:r>
                        <a:rPr lang="en-US" sz="1050" b="1">
                          <a:solidFill>
                            <a:srgbClr val="000000"/>
                          </a:solidFill>
                          <a:latin typeface="Verdana"/>
                        </a:rPr>
                        <a:t>Out-of-state tuition and fees:</a:t>
                      </a:r>
                      <a:endParaRPr lang="en-US" sz="1050">
                        <a:solidFill>
                          <a:srgbClr val="000000"/>
                        </a:solidFill>
                        <a:latin typeface="Verdana"/>
                      </a:endParaRPr>
                    </a:p>
                  </a:txBody>
                  <a:tcPr marL="0" marR="0" marT="0" marB="0" anchor="ctr">
                    <a:lnL>
                      <a:noFill/>
                    </a:lnL>
                    <a:lnR>
                      <a:noFill/>
                    </a:lnR>
                    <a:lnT>
                      <a:noFill/>
                    </a:lnT>
                    <a:lnB>
                      <a:noFill/>
                    </a:lnB>
                  </a:tcPr>
                </a:tc>
                <a:tc>
                  <a:txBody>
                    <a:bodyPr/>
                    <a:lstStyle/>
                    <a:p>
                      <a:pPr marL="0" marR="0" algn="ctr">
                        <a:spcBef>
                          <a:spcPts val="0"/>
                        </a:spcBef>
                        <a:spcAft>
                          <a:spcPts val="0"/>
                        </a:spcAft>
                      </a:pPr>
                      <a:r>
                        <a:rPr lang="en-US" sz="1050" b="1">
                          <a:solidFill>
                            <a:srgbClr val="000000"/>
                          </a:solidFill>
                          <a:latin typeface="Verdana"/>
                        </a:rPr>
                        <a:t>$21,536</a:t>
                      </a:r>
                      <a:endParaRPr lang="en-US" sz="1050">
                        <a:solidFill>
                          <a:srgbClr val="000000"/>
                        </a:solidFill>
                        <a:latin typeface="Verdana"/>
                      </a:endParaRPr>
                    </a:p>
                  </a:txBody>
                  <a:tcPr marL="0" marR="0" marT="0" marB="0">
                    <a:lnL>
                      <a:noFill/>
                    </a:lnL>
                    <a:lnR>
                      <a:noFill/>
                    </a:lnR>
                    <a:lnT>
                      <a:noFill/>
                    </a:lnT>
                    <a:lnB>
                      <a:noFill/>
                    </a:lnB>
                  </a:tcPr>
                </a:tc>
                <a:tc>
                  <a:txBody>
                    <a:bodyPr/>
                    <a:lstStyle/>
                    <a:p>
                      <a:pPr marL="0" marR="0" algn="ctr">
                        <a:spcBef>
                          <a:spcPts val="0"/>
                        </a:spcBef>
                        <a:spcAft>
                          <a:spcPts val="0"/>
                        </a:spcAft>
                      </a:pPr>
                      <a:r>
                        <a:rPr lang="en-US" sz="1050" b="1" dirty="0">
                          <a:solidFill>
                            <a:srgbClr val="000000"/>
                          </a:solidFill>
                          <a:latin typeface="Verdana"/>
                        </a:rPr>
                        <a:t>$21,536</a:t>
                      </a:r>
                      <a:endParaRPr lang="en-US" sz="1050" dirty="0">
                        <a:solidFill>
                          <a:srgbClr val="000000"/>
                        </a:solidFill>
                        <a:latin typeface="Verdana"/>
                      </a:endParaRPr>
                    </a:p>
                  </a:txBody>
                  <a:tcPr marL="0" marR="0" marT="0" marB="0">
                    <a:lnL>
                      <a:noFill/>
                    </a:lnL>
                    <a:lnR>
                      <a:noFill/>
                    </a:lnR>
                    <a:lnT>
                      <a:noFill/>
                    </a:lnT>
                    <a:lnB>
                      <a:noFill/>
                    </a:lnB>
                  </a:tcPr>
                </a:tc>
                <a:tc>
                  <a:txBody>
                    <a:bodyPr/>
                    <a:lstStyle/>
                    <a:p>
                      <a:pPr marL="0" marR="0" algn="ctr">
                        <a:spcBef>
                          <a:spcPts val="0"/>
                        </a:spcBef>
                        <a:spcAft>
                          <a:spcPts val="0"/>
                        </a:spcAft>
                      </a:pPr>
                      <a:r>
                        <a:rPr lang="en-US" sz="1050" b="1" dirty="0">
                          <a:solidFill>
                            <a:srgbClr val="000000"/>
                          </a:solidFill>
                          <a:latin typeface="Verdana"/>
                        </a:rPr>
                        <a:t>$21,536</a:t>
                      </a:r>
                      <a:endParaRPr lang="en-US" sz="1050" dirty="0">
                        <a:solidFill>
                          <a:srgbClr val="000000"/>
                        </a:solidFill>
                        <a:latin typeface="Verdana"/>
                      </a:endParaRPr>
                    </a:p>
                  </a:txBody>
                  <a:tcPr marL="0" marR="0" marT="0" marB="0">
                    <a:lnL>
                      <a:noFill/>
                    </a:lnL>
                    <a:lnR>
                      <a:noFill/>
                    </a:lnR>
                    <a:lnT>
                      <a:noFill/>
                    </a:lnT>
                    <a:lnB>
                      <a:noFill/>
                    </a:lnB>
                  </a:tcPr>
                </a:tc>
              </a:tr>
              <a:tr h="556919">
                <a:tc>
                  <a:txBody>
                    <a:bodyPr/>
                    <a:lstStyle/>
                    <a:p>
                      <a:pPr marL="0" marR="0" algn="ctr">
                        <a:spcBef>
                          <a:spcPts val="0"/>
                        </a:spcBef>
                        <a:spcAft>
                          <a:spcPts val="0"/>
                        </a:spcAft>
                      </a:pPr>
                      <a:r>
                        <a:rPr lang="en-US" sz="1050">
                          <a:solidFill>
                            <a:srgbClr val="000000"/>
                          </a:solidFill>
                          <a:latin typeface="Verdana"/>
                        </a:rPr>
                        <a:t>Room and board:</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050">
                          <a:solidFill>
                            <a:srgbClr val="000000"/>
                          </a:solidFill>
                          <a:latin typeface="Verdana"/>
                        </a:rPr>
                        <a:t>$9,410</a:t>
                      </a:r>
                    </a:p>
                  </a:txBody>
                  <a:tcPr marL="0" marR="0" marT="0" marB="0">
                    <a:lnL>
                      <a:noFill/>
                    </a:lnL>
                    <a:lnR>
                      <a:noFill/>
                    </a:lnR>
                    <a:lnT>
                      <a:noFill/>
                    </a:lnT>
                    <a:lnB>
                      <a:noFill/>
                    </a:lnB>
                  </a:tcPr>
                </a:tc>
                <a:tc>
                  <a:txBody>
                    <a:bodyPr/>
                    <a:lstStyle/>
                    <a:p>
                      <a:pPr marL="0" marR="0" algn="ctr">
                        <a:spcBef>
                          <a:spcPts val="0"/>
                        </a:spcBef>
                        <a:spcAft>
                          <a:spcPts val="0"/>
                        </a:spcAft>
                      </a:pPr>
                      <a:r>
                        <a:rPr lang="en-US" sz="1050">
                          <a:solidFill>
                            <a:srgbClr val="000000"/>
                          </a:solidFill>
                          <a:latin typeface="Verdana"/>
                        </a:rPr>
                        <a:t>$3,340</a:t>
                      </a:r>
                    </a:p>
                  </a:txBody>
                  <a:tcPr marL="0" marR="0" marT="0" marB="0">
                    <a:lnL>
                      <a:noFill/>
                    </a:lnL>
                    <a:lnR>
                      <a:noFill/>
                    </a:lnR>
                    <a:lnT>
                      <a:noFill/>
                    </a:lnT>
                    <a:lnB>
                      <a:noFill/>
                    </a:lnB>
                  </a:tcPr>
                </a:tc>
                <a:tc>
                  <a:txBody>
                    <a:bodyPr/>
                    <a:lstStyle/>
                    <a:p>
                      <a:pPr marL="0" marR="0" algn="ctr">
                        <a:spcBef>
                          <a:spcPts val="0"/>
                        </a:spcBef>
                        <a:spcAft>
                          <a:spcPts val="0"/>
                        </a:spcAft>
                      </a:pPr>
                      <a:r>
                        <a:rPr lang="en-US" sz="1050" dirty="0">
                          <a:solidFill>
                            <a:srgbClr val="000000"/>
                          </a:solidFill>
                          <a:latin typeface="Verdana"/>
                        </a:rPr>
                        <a:t>$12,802</a:t>
                      </a:r>
                    </a:p>
                  </a:txBody>
                  <a:tcPr marL="0" marR="0" marT="0" marB="0">
                    <a:lnL>
                      <a:noFill/>
                    </a:lnL>
                    <a:lnR>
                      <a:noFill/>
                    </a:lnR>
                    <a:lnT>
                      <a:noFill/>
                    </a:lnT>
                    <a:lnB>
                      <a:noFill/>
                    </a:lnB>
                  </a:tcPr>
                </a:tc>
              </a:tr>
              <a:tr h="626533">
                <a:tc>
                  <a:txBody>
                    <a:bodyPr/>
                    <a:lstStyle/>
                    <a:p>
                      <a:pPr marL="0" marR="0" algn="ctr">
                        <a:spcBef>
                          <a:spcPts val="0"/>
                        </a:spcBef>
                        <a:spcAft>
                          <a:spcPts val="0"/>
                        </a:spcAft>
                      </a:pPr>
                      <a:r>
                        <a:rPr lang="en-US" sz="1050">
                          <a:solidFill>
                            <a:srgbClr val="000000"/>
                          </a:solidFill>
                          <a:latin typeface="Verdana"/>
                        </a:rPr>
                        <a:t>Books and supplies:</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050">
                          <a:solidFill>
                            <a:srgbClr val="000000"/>
                          </a:solidFill>
                          <a:latin typeface="Verdana"/>
                        </a:rPr>
                        <a:t>$1,123</a:t>
                      </a:r>
                    </a:p>
                  </a:txBody>
                  <a:tcPr marL="0" marR="0" marT="0" marB="0">
                    <a:lnL>
                      <a:noFill/>
                    </a:lnL>
                    <a:lnR>
                      <a:noFill/>
                    </a:lnR>
                    <a:lnT>
                      <a:noFill/>
                    </a:lnT>
                    <a:lnB>
                      <a:noFill/>
                    </a:lnB>
                  </a:tcPr>
                </a:tc>
                <a:tc>
                  <a:txBody>
                    <a:bodyPr/>
                    <a:lstStyle/>
                    <a:p>
                      <a:pPr marL="0" marR="0" algn="ctr">
                        <a:spcBef>
                          <a:spcPts val="0"/>
                        </a:spcBef>
                        <a:spcAft>
                          <a:spcPts val="0"/>
                        </a:spcAft>
                      </a:pPr>
                      <a:r>
                        <a:rPr lang="en-US" sz="1050">
                          <a:solidFill>
                            <a:srgbClr val="000000"/>
                          </a:solidFill>
                          <a:latin typeface="Verdana"/>
                        </a:rPr>
                        <a:t>$1,123</a:t>
                      </a:r>
                    </a:p>
                  </a:txBody>
                  <a:tcPr marL="0" marR="0" marT="0" marB="0">
                    <a:lnL>
                      <a:noFill/>
                    </a:lnL>
                    <a:lnR>
                      <a:noFill/>
                    </a:lnR>
                    <a:lnT>
                      <a:noFill/>
                    </a:lnT>
                    <a:lnB>
                      <a:noFill/>
                    </a:lnB>
                  </a:tcPr>
                </a:tc>
                <a:tc>
                  <a:txBody>
                    <a:bodyPr/>
                    <a:lstStyle/>
                    <a:p>
                      <a:pPr marL="0" marR="0" algn="ctr">
                        <a:spcBef>
                          <a:spcPts val="0"/>
                        </a:spcBef>
                        <a:spcAft>
                          <a:spcPts val="0"/>
                        </a:spcAft>
                      </a:pPr>
                      <a:r>
                        <a:rPr lang="en-US" sz="1050" dirty="0">
                          <a:solidFill>
                            <a:srgbClr val="000000"/>
                          </a:solidFill>
                          <a:latin typeface="Verdana"/>
                        </a:rPr>
                        <a:t>$1,123</a:t>
                      </a:r>
                    </a:p>
                  </a:txBody>
                  <a:tcPr marL="0" marR="0" marT="0" marB="0">
                    <a:lnL>
                      <a:noFill/>
                    </a:lnL>
                    <a:lnR>
                      <a:noFill/>
                    </a:lnR>
                    <a:lnT>
                      <a:noFill/>
                    </a:lnT>
                    <a:lnB>
                      <a:noFill/>
                    </a:lnB>
                  </a:tcPr>
                </a:tc>
              </a:tr>
              <a:tr h="974607">
                <a:tc>
                  <a:txBody>
                    <a:bodyPr/>
                    <a:lstStyle/>
                    <a:p>
                      <a:pPr marL="0" marR="0" algn="ctr">
                        <a:spcBef>
                          <a:spcPts val="0"/>
                        </a:spcBef>
                        <a:spcAft>
                          <a:spcPts val="0"/>
                        </a:spcAft>
                      </a:pPr>
                      <a:r>
                        <a:rPr lang="en-US" sz="1050">
                          <a:solidFill>
                            <a:srgbClr val="000000"/>
                          </a:solidFill>
                          <a:latin typeface="Verdana"/>
                        </a:rPr>
                        <a:t>Estimated personal expenses: </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050">
                          <a:solidFill>
                            <a:srgbClr val="000000"/>
                          </a:solidFill>
                          <a:latin typeface="Verdana"/>
                        </a:rPr>
                        <a:t>$1,474</a:t>
                      </a:r>
                    </a:p>
                  </a:txBody>
                  <a:tcPr marL="0" marR="0" marT="0" marB="0">
                    <a:lnL>
                      <a:noFill/>
                    </a:lnL>
                    <a:lnR>
                      <a:noFill/>
                    </a:lnR>
                    <a:lnT>
                      <a:noFill/>
                    </a:lnT>
                    <a:lnB>
                      <a:noFill/>
                    </a:lnB>
                  </a:tcPr>
                </a:tc>
                <a:tc>
                  <a:txBody>
                    <a:bodyPr/>
                    <a:lstStyle/>
                    <a:p>
                      <a:pPr marL="0" marR="0" algn="ctr">
                        <a:spcBef>
                          <a:spcPts val="0"/>
                        </a:spcBef>
                        <a:spcAft>
                          <a:spcPts val="0"/>
                        </a:spcAft>
                      </a:pPr>
                      <a:r>
                        <a:rPr lang="en-US" sz="1050">
                          <a:solidFill>
                            <a:srgbClr val="000000"/>
                          </a:solidFill>
                          <a:latin typeface="Verdana"/>
                        </a:rPr>
                        <a:t>$1,265</a:t>
                      </a:r>
                    </a:p>
                  </a:txBody>
                  <a:tcPr marL="0" marR="0" marT="0" marB="0">
                    <a:lnL>
                      <a:noFill/>
                    </a:lnL>
                    <a:lnR>
                      <a:noFill/>
                    </a:lnR>
                    <a:lnT>
                      <a:noFill/>
                    </a:lnT>
                    <a:lnB>
                      <a:noFill/>
                    </a:lnB>
                  </a:tcPr>
                </a:tc>
                <a:tc>
                  <a:txBody>
                    <a:bodyPr/>
                    <a:lstStyle/>
                    <a:p>
                      <a:pPr marL="0" marR="0" algn="ctr">
                        <a:spcBef>
                          <a:spcPts val="0"/>
                        </a:spcBef>
                        <a:spcAft>
                          <a:spcPts val="0"/>
                        </a:spcAft>
                      </a:pPr>
                      <a:r>
                        <a:rPr lang="en-US" sz="1050" dirty="0">
                          <a:solidFill>
                            <a:srgbClr val="000000"/>
                          </a:solidFill>
                          <a:latin typeface="Verdana"/>
                        </a:rPr>
                        <a:t>$1,474</a:t>
                      </a:r>
                    </a:p>
                  </a:txBody>
                  <a:tcPr marL="0" marR="0" marT="0" marB="0">
                    <a:lnL>
                      <a:noFill/>
                    </a:lnL>
                    <a:lnR>
                      <a:noFill/>
                    </a:lnR>
                    <a:lnT>
                      <a:noFill/>
                    </a:lnT>
                    <a:lnB>
                      <a:noFill/>
                    </a:lnB>
                  </a:tcPr>
                </a:tc>
              </a:tr>
              <a:tr h="696148">
                <a:tc>
                  <a:txBody>
                    <a:bodyPr/>
                    <a:lstStyle/>
                    <a:p>
                      <a:pPr marL="0" marR="0" algn="ctr">
                        <a:spcBef>
                          <a:spcPts val="0"/>
                        </a:spcBef>
                        <a:spcAft>
                          <a:spcPts val="0"/>
                        </a:spcAft>
                      </a:pPr>
                      <a:r>
                        <a:rPr lang="en-US" sz="1050">
                          <a:solidFill>
                            <a:srgbClr val="000000"/>
                          </a:solidFill>
                          <a:latin typeface="Verdana"/>
                        </a:rPr>
                        <a:t>Transportation expense:</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050">
                          <a:solidFill>
                            <a:srgbClr val="000000"/>
                          </a:solidFill>
                          <a:latin typeface="Verdana"/>
                        </a:rPr>
                        <a:t>$200</a:t>
                      </a:r>
                    </a:p>
                  </a:txBody>
                  <a:tcPr marL="0" marR="0" marT="0" marB="0">
                    <a:lnL>
                      <a:noFill/>
                    </a:lnL>
                    <a:lnR>
                      <a:noFill/>
                    </a:lnR>
                    <a:lnT>
                      <a:noFill/>
                    </a:lnT>
                    <a:lnB>
                      <a:noFill/>
                    </a:lnB>
                  </a:tcPr>
                </a:tc>
                <a:tc>
                  <a:txBody>
                    <a:bodyPr/>
                    <a:lstStyle/>
                    <a:p>
                      <a:pPr marL="0" marR="0" algn="ctr">
                        <a:spcBef>
                          <a:spcPts val="0"/>
                        </a:spcBef>
                        <a:spcAft>
                          <a:spcPts val="0"/>
                        </a:spcAft>
                      </a:pPr>
                      <a:r>
                        <a:rPr lang="en-US" sz="1050">
                          <a:solidFill>
                            <a:srgbClr val="000000"/>
                          </a:solidFill>
                          <a:latin typeface="Verdana"/>
                        </a:rPr>
                        <a:t>$200</a:t>
                      </a:r>
                    </a:p>
                  </a:txBody>
                  <a:tcPr marL="0" marR="0" marT="0" marB="0">
                    <a:lnL>
                      <a:noFill/>
                    </a:lnL>
                    <a:lnR>
                      <a:noFill/>
                    </a:lnR>
                    <a:lnT>
                      <a:noFill/>
                    </a:lnT>
                    <a:lnB>
                      <a:noFill/>
                    </a:lnB>
                  </a:tcPr>
                </a:tc>
                <a:tc>
                  <a:txBody>
                    <a:bodyPr/>
                    <a:lstStyle/>
                    <a:p>
                      <a:pPr marL="0" marR="0" algn="ctr">
                        <a:spcBef>
                          <a:spcPts val="0"/>
                        </a:spcBef>
                        <a:spcAft>
                          <a:spcPts val="0"/>
                        </a:spcAft>
                      </a:pPr>
                      <a:r>
                        <a:rPr lang="en-US" sz="1050" dirty="0">
                          <a:solidFill>
                            <a:srgbClr val="000000"/>
                          </a:solidFill>
                          <a:latin typeface="Verdana"/>
                        </a:rPr>
                        <a:t>$200</a:t>
                      </a:r>
                    </a:p>
                  </a:txBody>
                  <a:tcPr marL="0" marR="0" marT="0" marB="0">
                    <a:lnL>
                      <a:noFill/>
                    </a:lnL>
                    <a:lnR>
                      <a:noFill/>
                    </a:lnR>
                    <a:lnT>
                      <a:noFill/>
                    </a:lnT>
                    <a:lnB>
                      <a:noFill/>
                    </a:lnB>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524000" y="2331720"/>
          <a:ext cx="6096000" cy="2194560"/>
        </p:xfrm>
        <a:graphic>
          <a:graphicData uri="http://schemas.openxmlformats.org/drawingml/2006/table">
            <a:tbl>
              <a:tblPr/>
              <a:tblGrid>
                <a:gridCol w="2032000"/>
                <a:gridCol w="2032000"/>
                <a:gridCol w="2032000"/>
              </a:tblGrid>
              <a:tr h="0">
                <a:tc>
                  <a:txBody>
                    <a:bodyPr/>
                    <a:lstStyle/>
                    <a:p>
                      <a:pPr marL="0" marR="0" algn="ctr">
                        <a:spcBef>
                          <a:spcPts val="0"/>
                        </a:spcBef>
                        <a:spcAft>
                          <a:spcPts val="0"/>
                        </a:spcAft>
                      </a:pPr>
                      <a:r>
                        <a:rPr lang="en-US" dirty="0">
                          <a:solidFill>
                            <a:srgbClr val="000000"/>
                          </a:solidFill>
                          <a:latin typeface="Verdana"/>
                        </a:rPr>
                        <a:t> </a:t>
                      </a:r>
                    </a:p>
                  </a:txBody>
                  <a:tcPr marL="0" marR="0" marT="0" marB="0">
                    <a:lnL>
                      <a:noFill/>
                    </a:lnL>
                    <a:lnR>
                      <a:noFill/>
                    </a:lnR>
                    <a:lnT>
                      <a:noFill/>
                    </a:lnT>
                    <a:lnB>
                      <a:noFill/>
                    </a:lnB>
                  </a:tcPr>
                </a:tc>
                <a:tc>
                  <a:txBody>
                    <a:bodyPr/>
                    <a:lstStyle/>
                    <a:p>
                      <a:pPr marL="0" marR="0" algn="ctr">
                        <a:spcBef>
                          <a:spcPts val="0"/>
                        </a:spcBef>
                        <a:spcAft>
                          <a:spcPts val="0"/>
                        </a:spcAft>
                      </a:pPr>
                      <a:endParaRPr lang="en-US">
                        <a:solidFill>
                          <a:srgbClr val="000000"/>
                        </a:solidFill>
                        <a:latin typeface="Verdana"/>
                      </a:endParaRPr>
                    </a:p>
                  </a:txBody>
                  <a:tcPr marL="0" marR="0" marT="0" marB="0" anchor="ctr">
                    <a:lnL>
                      <a:noFill/>
                    </a:lnL>
                    <a:lnR>
                      <a:noFill/>
                    </a:lnR>
                    <a:lnT>
                      <a:noFill/>
                    </a:lnT>
                    <a:lnB>
                      <a:noFill/>
                    </a:lnB>
                  </a:tcPr>
                </a:tc>
                <a:tc>
                  <a:txBody>
                    <a:bodyPr/>
                    <a:lstStyle/>
                    <a:p>
                      <a:pPr marL="0" marR="0" algn="ctr">
                        <a:spcBef>
                          <a:spcPts val="0"/>
                        </a:spcBef>
                        <a:spcAft>
                          <a:spcPts val="0"/>
                        </a:spcAft>
                      </a:pPr>
                      <a:r>
                        <a:rPr lang="en-US">
                          <a:solidFill>
                            <a:srgbClr val="000000"/>
                          </a:solidFill>
                          <a:latin typeface="Verdana"/>
                        </a:rPr>
                        <a:t>Percent Who</a:t>
                      </a:r>
                      <a:br>
                        <a:rPr lang="en-US">
                          <a:solidFill>
                            <a:srgbClr val="000000"/>
                          </a:solidFill>
                          <a:latin typeface="Verdana"/>
                        </a:rPr>
                      </a:br>
                      <a:r>
                        <a:rPr lang="en-US">
                          <a:solidFill>
                            <a:srgbClr val="000000"/>
                          </a:solidFill>
                          <a:latin typeface="Verdana"/>
                        </a:rPr>
                        <a:t>Submitted Scores</a:t>
                      </a:r>
                    </a:p>
                  </a:txBody>
                  <a:tcPr marL="0" marR="0" marT="0" marB="0" anchor="ctr">
                    <a:lnL>
                      <a:noFill/>
                    </a:lnL>
                    <a:lnR>
                      <a:noFill/>
                    </a:lnR>
                    <a:lnT>
                      <a:noFill/>
                    </a:lnT>
                    <a:lnB>
                      <a:noFill/>
                    </a:lnB>
                  </a:tcPr>
                </a:tc>
              </a:tr>
              <a:tr h="0">
                <a:tc>
                  <a:txBody>
                    <a:bodyPr/>
                    <a:lstStyle/>
                    <a:p>
                      <a:pPr marL="0" marR="0" algn="ctr">
                        <a:spcBef>
                          <a:spcPts val="0"/>
                        </a:spcBef>
                        <a:spcAft>
                          <a:spcPts val="0"/>
                        </a:spcAft>
                      </a:pPr>
                      <a:r>
                        <a:rPr lang="en-US">
                          <a:solidFill>
                            <a:srgbClr val="000000"/>
                          </a:solidFill>
                          <a:latin typeface="Verdana"/>
                        </a:rPr>
                        <a:t>SAT Critical Reading:</a:t>
                      </a:r>
                    </a:p>
                  </a:txBody>
                  <a:tcPr marL="0" marR="0" marT="0" marB="0" anchor="ctr">
                    <a:lnL>
                      <a:noFill/>
                    </a:lnL>
                    <a:lnR>
                      <a:noFill/>
                    </a:lnR>
                    <a:lnT>
                      <a:noFill/>
                    </a:lnT>
                    <a:lnB>
                      <a:noFill/>
                    </a:lnB>
                  </a:tcPr>
                </a:tc>
                <a:tc>
                  <a:txBody>
                    <a:bodyPr/>
                    <a:lstStyle/>
                    <a:p>
                      <a:pPr marL="0" marR="0" algn="ctr">
                        <a:spcBef>
                          <a:spcPts val="0"/>
                        </a:spcBef>
                        <a:spcAft>
                          <a:spcPts val="0"/>
                        </a:spcAft>
                      </a:pPr>
                      <a:endParaRPr lang="en-US">
                        <a:solidFill>
                          <a:srgbClr val="000000"/>
                        </a:solidFill>
                        <a:latin typeface="Verdana"/>
                      </a:endParaRPr>
                    </a:p>
                  </a:txBody>
                  <a:tcPr marL="0" marR="0" marT="0" marB="0">
                    <a:lnL>
                      <a:noFill/>
                    </a:lnL>
                    <a:lnR>
                      <a:noFill/>
                    </a:lnR>
                    <a:lnT>
                      <a:noFill/>
                    </a:lnT>
                    <a:lnB>
                      <a:noFill/>
                    </a:lnB>
                  </a:tcPr>
                </a:tc>
                <a:tc>
                  <a:txBody>
                    <a:bodyPr/>
                    <a:lstStyle/>
                    <a:p>
                      <a:pPr marL="0" marR="0" algn="ctr">
                        <a:spcBef>
                          <a:spcPts val="0"/>
                        </a:spcBef>
                        <a:spcAft>
                          <a:spcPts val="0"/>
                        </a:spcAft>
                      </a:pPr>
                      <a:r>
                        <a:rPr lang="en-US">
                          <a:solidFill>
                            <a:srgbClr val="000000"/>
                          </a:solidFill>
                          <a:latin typeface="Verdana"/>
                        </a:rPr>
                        <a:t>87%</a:t>
                      </a:r>
                    </a:p>
                  </a:txBody>
                  <a:tcPr marL="0" marR="0" marT="0" marB="0">
                    <a:lnL>
                      <a:noFill/>
                    </a:lnL>
                    <a:lnR>
                      <a:noFill/>
                    </a:lnR>
                    <a:lnT>
                      <a:noFill/>
                    </a:lnT>
                    <a:lnB>
                      <a:noFill/>
                    </a:lnB>
                  </a:tcPr>
                </a:tc>
              </a:tr>
              <a:tr h="0">
                <a:tc>
                  <a:txBody>
                    <a:bodyPr/>
                    <a:lstStyle/>
                    <a:p>
                      <a:pPr marL="0" marR="0" algn="ctr">
                        <a:spcBef>
                          <a:spcPts val="0"/>
                        </a:spcBef>
                        <a:spcAft>
                          <a:spcPts val="0"/>
                        </a:spcAft>
                      </a:pPr>
                      <a:r>
                        <a:rPr lang="en-US">
                          <a:solidFill>
                            <a:srgbClr val="000000"/>
                          </a:solidFill>
                          <a:latin typeface="Verdana"/>
                        </a:rPr>
                        <a:t>SAT Math:</a:t>
                      </a:r>
                    </a:p>
                  </a:txBody>
                  <a:tcPr marL="0" marR="0" marT="0" marB="0" anchor="ctr">
                    <a:lnL>
                      <a:noFill/>
                    </a:lnL>
                    <a:lnR>
                      <a:noFill/>
                    </a:lnR>
                    <a:lnT>
                      <a:noFill/>
                    </a:lnT>
                    <a:lnB>
                      <a:noFill/>
                    </a:lnB>
                  </a:tcPr>
                </a:tc>
                <a:tc>
                  <a:txBody>
                    <a:bodyPr/>
                    <a:lstStyle/>
                    <a:p>
                      <a:pPr marL="0" marR="0" algn="ctr">
                        <a:spcBef>
                          <a:spcPts val="0"/>
                        </a:spcBef>
                        <a:spcAft>
                          <a:spcPts val="0"/>
                        </a:spcAft>
                      </a:pPr>
                      <a:endParaRPr lang="en-US">
                        <a:solidFill>
                          <a:srgbClr val="000000"/>
                        </a:solidFill>
                        <a:latin typeface="Verdana"/>
                      </a:endParaRPr>
                    </a:p>
                  </a:txBody>
                  <a:tcPr marL="0" marR="0" marT="0" marB="0">
                    <a:lnL>
                      <a:noFill/>
                    </a:lnL>
                    <a:lnR>
                      <a:noFill/>
                    </a:lnR>
                    <a:lnT>
                      <a:noFill/>
                    </a:lnT>
                    <a:lnB>
                      <a:noFill/>
                    </a:lnB>
                  </a:tcPr>
                </a:tc>
                <a:tc>
                  <a:txBody>
                    <a:bodyPr/>
                    <a:lstStyle/>
                    <a:p>
                      <a:pPr marL="0" marR="0" algn="ctr">
                        <a:spcBef>
                          <a:spcPts val="0"/>
                        </a:spcBef>
                        <a:spcAft>
                          <a:spcPts val="0"/>
                        </a:spcAft>
                      </a:pPr>
                      <a:r>
                        <a:rPr lang="en-US">
                          <a:solidFill>
                            <a:srgbClr val="000000"/>
                          </a:solidFill>
                          <a:latin typeface="Verdana"/>
                        </a:rPr>
                        <a:t>87%</a:t>
                      </a:r>
                    </a:p>
                  </a:txBody>
                  <a:tcPr marL="0" marR="0" marT="0" marB="0">
                    <a:lnL>
                      <a:noFill/>
                    </a:lnL>
                    <a:lnR>
                      <a:noFill/>
                    </a:lnR>
                    <a:lnT>
                      <a:noFill/>
                    </a:lnT>
                    <a:lnB>
                      <a:noFill/>
                    </a:lnB>
                  </a:tcPr>
                </a:tc>
              </a:tr>
              <a:tr h="0">
                <a:tc>
                  <a:txBody>
                    <a:bodyPr/>
                    <a:lstStyle/>
                    <a:p>
                      <a:pPr marL="0" marR="0" algn="ctr">
                        <a:spcBef>
                          <a:spcPts val="0"/>
                        </a:spcBef>
                        <a:spcAft>
                          <a:spcPts val="0"/>
                        </a:spcAft>
                      </a:pPr>
                      <a:r>
                        <a:rPr lang="en-US">
                          <a:solidFill>
                            <a:srgbClr val="000000"/>
                          </a:solidFill>
                          <a:latin typeface="Verdana"/>
                        </a:rPr>
                        <a:t>SAT Writing:</a:t>
                      </a:r>
                    </a:p>
                  </a:txBody>
                  <a:tcPr marL="0" marR="0" marT="0" marB="0" anchor="ctr">
                    <a:lnL>
                      <a:noFill/>
                    </a:lnL>
                    <a:lnR>
                      <a:noFill/>
                    </a:lnR>
                    <a:lnT>
                      <a:noFill/>
                    </a:lnT>
                    <a:lnB>
                      <a:noFill/>
                    </a:lnB>
                  </a:tcPr>
                </a:tc>
                <a:tc>
                  <a:txBody>
                    <a:bodyPr/>
                    <a:lstStyle/>
                    <a:p>
                      <a:pPr marL="0" marR="0" algn="ctr">
                        <a:spcBef>
                          <a:spcPts val="0"/>
                        </a:spcBef>
                        <a:spcAft>
                          <a:spcPts val="0"/>
                        </a:spcAft>
                      </a:pPr>
                      <a:endParaRPr lang="en-US">
                        <a:solidFill>
                          <a:srgbClr val="000000"/>
                        </a:solidFill>
                        <a:latin typeface="Verdana"/>
                      </a:endParaRPr>
                    </a:p>
                  </a:txBody>
                  <a:tcPr marL="0" marR="0" marT="0" marB="0">
                    <a:lnL>
                      <a:noFill/>
                    </a:lnL>
                    <a:lnR>
                      <a:noFill/>
                    </a:lnR>
                    <a:lnT>
                      <a:noFill/>
                    </a:lnT>
                    <a:lnB>
                      <a:noFill/>
                    </a:lnB>
                  </a:tcPr>
                </a:tc>
                <a:tc>
                  <a:txBody>
                    <a:bodyPr/>
                    <a:lstStyle/>
                    <a:p>
                      <a:pPr marL="0" marR="0" algn="ctr">
                        <a:spcBef>
                          <a:spcPts val="0"/>
                        </a:spcBef>
                        <a:spcAft>
                          <a:spcPts val="0"/>
                        </a:spcAft>
                      </a:pPr>
                      <a:r>
                        <a:rPr lang="en-US">
                          <a:solidFill>
                            <a:srgbClr val="000000"/>
                          </a:solidFill>
                          <a:latin typeface="Verdana"/>
                        </a:rPr>
                        <a:t>87%</a:t>
                      </a:r>
                    </a:p>
                  </a:txBody>
                  <a:tcPr marL="0" marR="0" marT="0" marB="0">
                    <a:lnL>
                      <a:noFill/>
                    </a:lnL>
                    <a:lnR>
                      <a:noFill/>
                    </a:lnR>
                    <a:lnT>
                      <a:noFill/>
                    </a:lnT>
                    <a:lnB>
                      <a:noFill/>
                    </a:lnB>
                  </a:tcPr>
                </a:tc>
              </a:tr>
              <a:tr h="0">
                <a:tc>
                  <a:txBody>
                    <a:bodyPr/>
                    <a:lstStyle/>
                    <a:p>
                      <a:pPr marL="0" marR="0" algn="ctr">
                        <a:spcBef>
                          <a:spcPts val="0"/>
                        </a:spcBef>
                        <a:spcAft>
                          <a:spcPts val="0"/>
                        </a:spcAft>
                      </a:pPr>
                      <a:r>
                        <a:rPr lang="en-US" dirty="0">
                          <a:solidFill>
                            <a:srgbClr val="000000"/>
                          </a:solidFill>
                          <a:latin typeface="Verdana"/>
                        </a:rPr>
                        <a:t>ACT Composite:</a:t>
                      </a:r>
                    </a:p>
                  </a:txBody>
                  <a:tcPr marL="0" marR="0" marT="0" marB="0" anchor="ctr">
                    <a:lnL>
                      <a:noFill/>
                    </a:lnL>
                    <a:lnR>
                      <a:noFill/>
                    </a:lnR>
                    <a:lnT>
                      <a:noFill/>
                    </a:lnT>
                    <a:lnB>
                      <a:noFill/>
                    </a:lnB>
                  </a:tcPr>
                </a:tc>
                <a:tc>
                  <a:txBody>
                    <a:bodyPr/>
                    <a:lstStyle/>
                    <a:p>
                      <a:pPr marL="0" marR="0" algn="ctr">
                        <a:spcBef>
                          <a:spcPts val="0"/>
                        </a:spcBef>
                        <a:spcAft>
                          <a:spcPts val="0"/>
                        </a:spcAft>
                      </a:pPr>
                      <a:endParaRPr lang="en-US" dirty="0">
                        <a:solidFill>
                          <a:srgbClr val="000000"/>
                        </a:solidFill>
                        <a:latin typeface="Verdana"/>
                      </a:endParaRPr>
                    </a:p>
                  </a:txBody>
                  <a:tcPr marL="0" marR="0" marT="0" marB="0">
                    <a:lnL>
                      <a:noFill/>
                    </a:lnL>
                    <a:lnR>
                      <a:noFill/>
                    </a:lnR>
                    <a:lnT>
                      <a:noFill/>
                    </a:lnT>
                    <a:lnB>
                      <a:noFill/>
                    </a:lnB>
                  </a:tcPr>
                </a:tc>
                <a:tc>
                  <a:txBody>
                    <a:bodyPr/>
                    <a:lstStyle/>
                    <a:p>
                      <a:pPr marL="0" marR="0" algn="ctr">
                        <a:spcBef>
                          <a:spcPts val="0"/>
                        </a:spcBef>
                        <a:spcAft>
                          <a:spcPts val="0"/>
                        </a:spcAft>
                      </a:pPr>
                      <a:r>
                        <a:rPr lang="en-US" dirty="0">
                          <a:solidFill>
                            <a:srgbClr val="000000"/>
                          </a:solidFill>
                          <a:latin typeface="Verdana"/>
                        </a:rPr>
                        <a:t>26%</a:t>
                      </a:r>
                    </a:p>
                  </a:txBody>
                  <a:tcPr marL="0" marR="0" marT="0" marB="0">
                    <a:lnL>
                      <a:noFill/>
                    </a:lnL>
                    <a:lnR>
                      <a:noFill/>
                    </a:lnR>
                    <a:lnT>
                      <a:noFill/>
                    </a:lnT>
                    <a:lnB>
                      <a:noFill/>
                    </a:lnB>
                  </a:tcPr>
                </a:tc>
              </a:tr>
            </a:tbl>
          </a:graphicData>
        </a:graphic>
      </p:graphicFrame>
      <p:sp>
        <p:nvSpPr>
          <p:cNvPr id="49153" name="Rectangle 1"/>
          <p:cNvSpPr>
            <a:spLocks noChangeArrowheads="1"/>
          </p:cNvSpPr>
          <p:nvPr/>
        </p:nvSpPr>
        <p:spPr bwMode="auto">
          <a:xfrm>
            <a:off x="685800" y="1233100"/>
            <a:ext cx="1051635" cy="276999"/>
          </a:xfrm>
          <a:prstGeom prst="rect">
            <a:avLst/>
          </a:prstGeom>
          <a:noFill/>
          <a:ln w="9525">
            <a:noFill/>
            <a:miter lim="800000"/>
            <a:headEnd/>
            <a:tailEnd/>
          </a:ln>
          <a:effec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Test</a:t>
            </a:r>
            <a:r>
              <a:rPr kumimoji="0" lang="en-US" sz="1800" b="0" i="0" u="none" strike="noStrike" cap="none" normalizeH="0" dirty="0" smtClean="0">
                <a:ln>
                  <a:noFill/>
                </a:ln>
                <a:solidFill>
                  <a:schemeClr val="tx1"/>
                </a:solidFill>
                <a:effectLst/>
                <a:latin typeface="Arial" pitchFamily="34" charset="0"/>
              </a:rPr>
              <a:t> score</a:t>
            </a: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197346"/>
            <a:ext cx="4572000" cy="6463308"/>
          </a:xfrm>
          <a:prstGeom prst="rect">
            <a:avLst/>
          </a:prstGeom>
        </p:spPr>
        <p:txBody>
          <a:bodyPr>
            <a:spAutoFit/>
          </a:bodyPr>
          <a:lstStyle/>
          <a:p>
            <a:r>
              <a:rPr lang="en-US" b="1" dirty="0" smtClean="0"/>
              <a:t>GREEN  - Value Knowledge - I'll think about it</a:t>
            </a:r>
            <a:br>
              <a:rPr lang="en-US" b="1" dirty="0" smtClean="0"/>
            </a:br>
            <a:r>
              <a:rPr lang="en-US" dirty="0" smtClean="0"/>
              <a:t>You are an exceptionally creative problem solver who brings your ability to think outside the box to the workplace. You are a conceptual, analytical, and logical thinker. To you knowledge is power and your insatiable thirst for understanding and information is what drives you. You are an incredible problem solver but once the goal is accomplished you lose interest and need to move on. The challenge is in the ideas and not the details or implementation of your creations. Leave those things to another type that enjoys doing these things.</a:t>
            </a:r>
            <a:br>
              <a:rPr lang="en-US" dirty="0" smtClean="0"/>
            </a:br>
            <a:r>
              <a:rPr lang="en-US" dirty="0" smtClean="0"/>
              <a:t/>
            </a:r>
            <a:br>
              <a:rPr lang="en-US" dirty="0" smtClean="0"/>
            </a:br>
            <a:r>
              <a:rPr lang="en-US" dirty="0" smtClean="0"/>
              <a:t>You are an independent worker who detests routine and prefers to work alone on projects and you often gravitate toward leadership roles. You could be a good computer programmer, scientist or researcher. You usually find entrepreneur and independent contract work appealing, but see the book for a more thorough list</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421735" y="1355634"/>
          <a:ext cx="4300529" cy="4146732"/>
        </p:xfrm>
        <a:graphic>
          <a:graphicData uri="http://schemas.openxmlformats.org/drawingml/2006/table">
            <a:tbl>
              <a:tblPr/>
              <a:tblGrid>
                <a:gridCol w="3528880"/>
                <a:gridCol w="771649"/>
              </a:tblGrid>
              <a:tr h="258032">
                <a:tc>
                  <a:txBody>
                    <a:bodyPr/>
                    <a:lstStyle/>
                    <a:p>
                      <a:endParaRPr lang="en-US" sz="1300" dirty="0"/>
                    </a:p>
                  </a:txBody>
                  <a:tcPr marL="0" marR="0" marT="0" marB="0">
                    <a:lnL>
                      <a:noFill/>
                    </a:lnL>
                    <a:lnR>
                      <a:noFill/>
                    </a:lnR>
                    <a:lnT>
                      <a:noFill/>
                    </a:lnT>
                    <a:lnB>
                      <a:noFill/>
                    </a:lnB>
                    <a:solidFill>
                      <a:srgbClr val="FFFFFF"/>
                    </a:solidFill>
                  </a:tcPr>
                </a:tc>
                <a:tc>
                  <a:txBody>
                    <a:bodyPr/>
                    <a:lstStyle/>
                    <a:p>
                      <a:endParaRPr lang="en-US" sz="1300"/>
                    </a:p>
                  </a:txBody>
                  <a:tcPr marL="64508" marR="64508" marT="32254" marB="32254">
                    <a:lnL>
                      <a:noFill/>
                    </a:lnL>
                  </a:tcPr>
                </a:tc>
              </a:tr>
              <a:tr h="387048">
                <a:tc>
                  <a:txBody>
                    <a:bodyPr/>
                    <a:lstStyle/>
                    <a:p>
                      <a:pPr algn="ctr"/>
                      <a:endParaRPr lang="en-US" sz="1300"/>
                    </a:p>
                    <a:p>
                      <a:pPr algn="ctr"/>
                      <a:r>
                        <a:rPr lang="en-US" sz="1300"/>
                        <a:t>Producer</a:t>
                      </a:r>
                    </a:p>
                  </a:txBody>
                  <a:tcPr marL="0" marR="0" marT="0" marB="0">
                    <a:lnL>
                      <a:noFill/>
                    </a:lnL>
                    <a:lnR>
                      <a:noFill/>
                    </a:lnR>
                    <a:lnT>
                      <a:noFill/>
                    </a:lnT>
                    <a:lnB>
                      <a:noFill/>
                    </a:lnB>
                    <a:solidFill>
                      <a:srgbClr val="FFFFFF"/>
                    </a:solidFill>
                  </a:tcPr>
                </a:tc>
                <a:tc>
                  <a:txBody>
                    <a:bodyPr/>
                    <a:lstStyle/>
                    <a:p>
                      <a:endParaRPr lang="en-US" sz="1300"/>
                    </a:p>
                  </a:txBody>
                  <a:tcPr marL="64508" marR="64508" marT="32254" marB="32254">
                    <a:lnL>
                      <a:noFill/>
                    </a:lnL>
                  </a:tcPr>
                </a:tc>
              </a:tr>
              <a:tr h="1354667">
                <a:tc>
                  <a:txBody>
                    <a:bodyPr/>
                    <a:lstStyle/>
                    <a:p>
                      <a:r>
                        <a:rPr lang="en-US" sz="1300"/>
                        <a:t>Include Bonuses</a:t>
                      </a:r>
                    </a:p>
                  </a:txBody>
                  <a:tcPr marL="0" marR="0" marT="0" marB="0" anchor="ctr">
                    <a:lnL>
                      <a:noFill/>
                    </a:lnL>
                    <a:lnR>
                      <a:noFill/>
                    </a:lnR>
                    <a:lnT>
                      <a:noFill/>
                    </a:lnT>
                    <a:lnB>
                      <a:noFill/>
                    </a:lnB>
                  </a:tcPr>
                </a:tc>
                <a:tc>
                  <a:txBody>
                    <a:bodyPr/>
                    <a:lstStyle/>
                    <a:p>
                      <a:pPr algn="ctr"/>
                      <a:endParaRPr lang="en-US" sz="1300" dirty="0"/>
                    </a:p>
                    <a:p>
                      <a:pPr algn="ctr"/>
                      <a:r>
                        <a:rPr lang="en-US" sz="1300" dirty="0"/>
                        <a:t>U.S. National Averages</a:t>
                      </a:r>
                    </a:p>
                    <a:p>
                      <a:pPr algn="ctr"/>
                      <a:r>
                        <a:rPr lang="en-US" sz="1300" dirty="0"/>
                        <a:t>Median Salary</a:t>
                      </a:r>
                    </a:p>
                    <a:p>
                      <a:pPr algn="ctr"/>
                      <a:r>
                        <a:rPr lang="en-US" sz="1300" dirty="0"/>
                        <a:t>$50,003</a:t>
                      </a:r>
                    </a:p>
                  </a:txBody>
                  <a:tcPr marL="0" marR="0" marT="0" marB="0" anchor="ctr">
                    <a:lnL>
                      <a:noFill/>
                    </a:lnL>
                    <a:lnR>
                      <a:noFill/>
                    </a:lnR>
                    <a:lnB>
                      <a:noFill/>
                    </a:lnB>
                  </a:tcPr>
                </a:tc>
              </a:tr>
              <a:tr h="258032">
                <a:tc>
                  <a:txBody>
                    <a:bodyPr/>
                    <a:lstStyle/>
                    <a:p>
                      <a:r>
                        <a:rPr lang="en-US" sz="1300" dirty="0"/>
                        <a:t>10%</a:t>
                      </a:r>
                    </a:p>
                  </a:txBody>
                  <a:tcPr marL="0" marR="0" marT="0" marB="0" anchor="ctr">
                    <a:lnL>
                      <a:noFill/>
                    </a:lnL>
                    <a:lnR>
                      <a:noFill/>
                    </a:lnR>
                    <a:lnT>
                      <a:noFill/>
                    </a:lnT>
                    <a:lnB>
                      <a:noFill/>
                    </a:lnB>
                  </a:tcPr>
                </a:tc>
                <a:tc>
                  <a:txBody>
                    <a:bodyPr/>
                    <a:lstStyle/>
                    <a:p>
                      <a:endParaRPr lang="en-US" sz="1300"/>
                    </a:p>
                  </a:txBody>
                  <a:tcPr marL="64508" marR="64508" marT="32254" marB="32254">
                    <a:lnL>
                      <a:noFill/>
                    </a:lnL>
                    <a:lnT>
                      <a:noFill/>
                    </a:lnT>
                  </a:tcPr>
                </a:tc>
              </a:tr>
              <a:tr h="258032">
                <a:tc>
                  <a:txBody>
                    <a:bodyPr/>
                    <a:lstStyle/>
                    <a:p>
                      <a:pPr algn="ctr"/>
                      <a:r>
                        <a:rPr lang="en-US" sz="1300"/>
                        <a:t>$37,658</a:t>
                      </a:r>
                    </a:p>
                  </a:txBody>
                  <a:tcPr marL="0" marR="0" marT="0" marB="0" anchor="ctr">
                    <a:lnL>
                      <a:noFill/>
                    </a:lnL>
                    <a:lnR>
                      <a:noFill/>
                    </a:lnR>
                    <a:lnT>
                      <a:noFill/>
                    </a:lnT>
                    <a:lnB>
                      <a:noFill/>
                    </a:lnB>
                  </a:tcPr>
                </a:tc>
                <a:tc>
                  <a:txBody>
                    <a:bodyPr/>
                    <a:lstStyle/>
                    <a:p>
                      <a:endParaRPr lang="en-US" sz="1300"/>
                    </a:p>
                  </a:txBody>
                  <a:tcPr marL="64508" marR="64508" marT="32254" marB="32254">
                    <a:lnL>
                      <a:noFill/>
                    </a:lnL>
                  </a:tcPr>
                </a:tc>
              </a:tr>
              <a:tr h="258032">
                <a:tc>
                  <a:txBody>
                    <a:bodyPr/>
                    <a:lstStyle/>
                    <a:p>
                      <a:r>
                        <a:rPr lang="en-US" sz="1300"/>
                        <a:t>25%</a:t>
                      </a:r>
                    </a:p>
                  </a:txBody>
                  <a:tcPr marL="0" marR="0" marT="0" marB="0" anchor="ctr">
                    <a:lnL>
                      <a:noFill/>
                    </a:lnL>
                    <a:lnR>
                      <a:noFill/>
                    </a:lnR>
                    <a:lnT>
                      <a:noFill/>
                    </a:lnT>
                    <a:lnB>
                      <a:noFill/>
                    </a:lnB>
                  </a:tcPr>
                </a:tc>
                <a:tc>
                  <a:txBody>
                    <a:bodyPr/>
                    <a:lstStyle/>
                    <a:p>
                      <a:endParaRPr lang="en-US" sz="1300"/>
                    </a:p>
                  </a:txBody>
                  <a:tcPr marL="64508" marR="64508" marT="32254" marB="32254">
                    <a:lnL>
                      <a:noFill/>
                    </a:lnL>
                  </a:tcPr>
                </a:tc>
              </a:tr>
              <a:tr h="258032">
                <a:tc>
                  <a:txBody>
                    <a:bodyPr/>
                    <a:lstStyle/>
                    <a:p>
                      <a:pPr algn="ctr"/>
                      <a:r>
                        <a:rPr lang="en-US" sz="1300"/>
                        <a:t>$43,541</a:t>
                      </a:r>
                    </a:p>
                  </a:txBody>
                  <a:tcPr marL="0" marR="0" marT="0" marB="0" anchor="ctr">
                    <a:lnL>
                      <a:noFill/>
                    </a:lnL>
                    <a:lnR>
                      <a:noFill/>
                    </a:lnR>
                    <a:lnT>
                      <a:noFill/>
                    </a:lnT>
                    <a:lnB>
                      <a:noFill/>
                    </a:lnB>
                  </a:tcPr>
                </a:tc>
                <a:tc>
                  <a:txBody>
                    <a:bodyPr/>
                    <a:lstStyle/>
                    <a:p>
                      <a:endParaRPr lang="en-US" sz="1300"/>
                    </a:p>
                  </a:txBody>
                  <a:tcPr marL="64508" marR="64508" marT="32254" marB="32254">
                    <a:lnL>
                      <a:noFill/>
                    </a:lnL>
                  </a:tcPr>
                </a:tc>
              </a:tr>
              <a:tr h="258032">
                <a:tc>
                  <a:txBody>
                    <a:bodyPr/>
                    <a:lstStyle/>
                    <a:p>
                      <a:r>
                        <a:rPr lang="en-US" sz="1300"/>
                        <a:t>75%</a:t>
                      </a:r>
                    </a:p>
                  </a:txBody>
                  <a:tcPr marL="0" marR="0" marT="0" marB="0" anchor="ctr">
                    <a:lnL>
                      <a:noFill/>
                    </a:lnL>
                    <a:lnR>
                      <a:noFill/>
                    </a:lnR>
                    <a:lnT>
                      <a:noFill/>
                    </a:lnT>
                    <a:lnB>
                      <a:noFill/>
                    </a:lnB>
                  </a:tcPr>
                </a:tc>
                <a:tc>
                  <a:txBody>
                    <a:bodyPr/>
                    <a:lstStyle/>
                    <a:p>
                      <a:endParaRPr lang="en-US" sz="1300"/>
                    </a:p>
                  </a:txBody>
                  <a:tcPr marL="64508" marR="64508" marT="32254" marB="32254">
                    <a:lnL>
                      <a:noFill/>
                    </a:lnL>
                  </a:tcPr>
                </a:tc>
              </a:tr>
              <a:tr h="258032">
                <a:tc>
                  <a:txBody>
                    <a:bodyPr/>
                    <a:lstStyle/>
                    <a:p>
                      <a:pPr algn="ctr"/>
                      <a:r>
                        <a:rPr lang="en-US" sz="1300"/>
                        <a:t>$57,936</a:t>
                      </a:r>
                    </a:p>
                  </a:txBody>
                  <a:tcPr marL="0" marR="0" marT="0" marB="0" anchor="ctr">
                    <a:lnL>
                      <a:noFill/>
                    </a:lnL>
                    <a:lnR>
                      <a:noFill/>
                    </a:lnR>
                    <a:lnT>
                      <a:noFill/>
                    </a:lnT>
                    <a:lnB>
                      <a:noFill/>
                    </a:lnB>
                  </a:tcPr>
                </a:tc>
                <a:tc>
                  <a:txBody>
                    <a:bodyPr/>
                    <a:lstStyle/>
                    <a:p>
                      <a:endParaRPr lang="en-US" sz="1300"/>
                    </a:p>
                  </a:txBody>
                  <a:tcPr marL="64508" marR="64508" marT="32254" marB="32254">
                    <a:lnL>
                      <a:noFill/>
                    </a:lnL>
                  </a:tcPr>
                </a:tc>
              </a:tr>
              <a:tr h="258032">
                <a:tc>
                  <a:txBody>
                    <a:bodyPr/>
                    <a:lstStyle/>
                    <a:p>
                      <a:r>
                        <a:rPr lang="en-US" sz="1300"/>
                        <a:t>90%</a:t>
                      </a:r>
                    </a:p>
                  </a:txBody>
                  <a:tcPr marL="0" marR="0" marT="0" marB="0" anchor="ctr">
                    <a:lnL>
                      <a:noFill/>
                    </a:lnL>
                    <a:lnR>
                      <a:noFill/>
                    </a:lnR>
                    <a:lnT>
                      <a:noFill/>
                    </a:lnT>
                    <a:lnB>
                      <a:noFill/>
                    </a:lnB>
                  </a:tcPr>
                </a:tc>
                <a:tc>
                  <a:txBody>
                    <a:bodyPr/>
                    <a:lstStyle/>
                    <a:p>
                      <a:endParaRPr lang="en-US" sz="1300"/>
                    </a:p>
                  </a:txBody>
                  <a:tcPr marL="64508" marR="64508" marT="32254" marB="32254">
                    <a:lnL>
                      <a:noFill/>
                    </a:lnL>
                  </a:tcPr>
                </a:tc>
              </a:tr>
              <a:tr h="258032">
                <a:tc>
                  <a:txBody>
                    <a:bodyPr/>
                    <a:lstStyle/>
                    <a:p>
                      <a:pPr algn="ctr"/>
                      <a:r>
                        <a:rPr lang="en-US" sz="1300"/>
                        <a:t>$65,158</a:t>
                      </a:r>
                    </a:p>
                  </a:txBody>
                  <a:tcPr marL="0" marR="0" marT="0" marB="0" anchor="ctr">
                    <a:lnL>
                      <a:noFill/>
                    </a:lnL>
                    <a:lnR>
                      <a:noFill/>
                    </a:lnR>
                    <a:lnT>
                      <a:noFill/>
                    </a:lnT>
                    <a:lnB>
                      <a:noFill/>
                    </a:lnB>
                  </a:tcPr>
                </a:tc>
                <a:tc>
                  <a:txBody>
                    <a:bodyPr/>
                    <a:lstStyle/>
                    <a:p>
                      <a:endParaRPr lang="en-US" sz="1300" dirty="0"/>
                    </a:p>
                  </a:txBody>
                  <a:tcPr marL="64508" marR="64508" marT="32254" marB="32254">
                    <a:lnL>
                      <a:noFill/>
                    </a:lnL>
                  </a:tcPr>
                </a:tc>
              </a:tr>
            </a:tbl>
          </a:graphicData>
        </a:graphic>
      </p:graphicFrame>
      <p:sp>
        <p:nvSpPr>
          <p:cNvPr id="8193" name="Rectangle 1"/>
          <p:cNvSpPr>
            <a:spLocks noChangeArrowheads="1"/>
          </p:cNvSpPr>
          <p:nvPr/>
        </p:nvSpPr>
        <p:spPr bwMode="auto">
          <a:xfrm>
            <a:off x="914400" y="1371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626469"/>
                </a:solidFill>
                <a:effectLst/>
                <a:latin typeface="Verdana" pitchFamily="34" charset="0"/>
              </a:rPr>
              <a:t>Producer</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626469"/>
                </a:solidFill>
                <a:effectLst/>
                <a:latin typeface="Verdana" pitchFamily="34" charset="0"/>
              </a:rPr>
              <a:t>U.S. National Averages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626469"/>
                </a:solidFill>
                <a:effectLst/>
                <a:latin typeface="Verdana" pitchFamily="34" charset="0"/>
              </a:rPr>
              <a:t>Median Salary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626469"/>
                </a:solidFill>
                <a:effectLst/>
                <a:latin typeface="Verdana" pitchFamily="34" charset="0"/>
              </a:rPr>
              <a:t>$50,003</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Tree>
    <p:controls>
      <p:control spid="8194" name="DefaultOcx" r:id="rId2" imgW="1371600" imgH="304920"/>
    </p:controls>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1443841"/>
            <a:ext cx="4572000" cy="3970318"/>
          </a:xfrm>
          <a:prstGeom prst="rect">
            <a:avLst/>
          </a:prstGeom>
        </p:spPr>
        <p:txBody>
          <a:bodyPr>
            <a:spAutoFit/>
          </a:bodyPr>
          <a:lstStyle/>
          <a:p>
            <a:r>
              <a:rPr lang="en-US" b="1" dirty="0" smtClean="0"/>
              <a:t>Job Description:</a:t>
            </a:r>
            <a:r>
              <a:rPr lang="en-US" dirty="0" smtClean="0"/>
              <a:t> Coordinates various aspects of production such as script writing, audio, camera work, music, etc. Responsibilities also include overseeing the work of support staff and ensuring program scripts meet intentions and requirements expressed by management. Requires a bachelor's degree with at least 2-4 years of experience in the field. Familiar with a variety of the field's concepts, practices, and procedures. Relies on experience and judgment to plan and accomplish goals. Performs a variety of tasks. A wide degree of creativity and latitude is expected. Typically reports to department head.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421735" y="1355634"/>
          <a:ext cx="4300529" cy="4146732"/>
        </p:xfrm>
        <a:graphic>
          <a:graphicData uri="http://schemas.openxmlformats.org/drawingml/2006/table">
            <a:tbl>
              <a:tblPr/>
              <a:tblGrid>
                <a:gridCol w="3528880"/>
                <a:gridCol w="771649"/>
              </a:tblGrid>
              <a:tr h="258032">
                <a:tc>
                  <a:txBody>
                    <a:bodyPr/>
                    <a:lstStyle/>
                    <a:p>
                      <a:endParaRPr lang="en-US" sz="1300"/>
                    </a:p>
                  </a:txBody>
                  <a:tcPr marL="0" marR="0" marT="0" marB="0">
                    <a:lnL>
                      <a:noFill/>
                    </a:lnL>
                    <a:lnR>
                      <a:noFill/>
                    </a:lnR>
                    <a:lnT>
                      <a:noFill/>
                    </a:lnT>
                    <a:lnB>
                      <a:noFill/>
                    </a:lnB>
                    <a:solidFill>
                      <a:srgbClr val="FFFFFF"/>
                    </a:solidFill>
                  </a:tcPr>
                </a:tc>
                <a:tc>
                  <a:txBody>
                    <a:bodyPr/>
                    <a:lstStyle/>
                    <a:p>
                      <a:endParaRPr lang="en-US" sz="1300"/>
                    </a:p>
                  </a:txBody>
                  <a:tcPr marL="64508" marR="64508" marT="32254" marB="32254">
                    <a:lnL>
                      <a:noFill/>
                    </a:lnL>
                  </a:tcPr>
                </a:tc>
              </a:tr>
              <a:tr h="387048">
                <a:tc>
                  <a:txBody>
                    <a:bodyPr/>
                    <a:lstStyle/>
                    <a:p>
                      <a:pPr algn="ctr"/>
                      <a:endParaRPr lang="en-US" sz="1300"/>
                    </a:p>
                    <a:p>
                      <a:pPr algn="ctr"/>
                      <a:r>
                        <a:rPr lang="en-US" sz="1300"/>
                        <a:t>Insurance Agent</a:t>
                      </a:r>
                    </a:p>
                  </a:txBody>
                  <a:tcPr marL="0" marR="0" marT="0" marB="0">
                    <a:lnL>
                      <a:noFill/>
                    </a:lnL>
                    <a:lnR>
                      <a:noFill/>
                    </a:lnR>
                    <a:lnT>
                      <a:noFill/>
                    </a:lnT>
                    <a:lnB>
                      <a:noFill/>
                    </a:lnB>
                    <a:solidFill>
                      <a:srgbClr val="FFFFFF"/>
                    </a:solidFill>
                  </a:tcPr>
                </a:tc>
                <a:tc>
                  <a:txBody>
                    <a:bodyPr/>
                    <a:lstStyle/>
                    <a:p>
                      <a:endParaRPr lang="en-US" sz="1300"/>
                    </a:p>
                  </a:txBody>
                  <a:tcPr marL="64508" marR="64508" marT="32254" marB="32254">
                    <a:lnL>
                      <a:noFill/>
                    </a:lnL>
                  </a:tcPr>
                </a:tc>
              </a:tr>
              <a:tr h="1354667">
                <a:tc>
                  <a:txBody>
                    <a:bodyPr/>
                    <a:lstStyle/>
                    <a:p>
                      <a:r>
                        <a:rPr lang="en-US" sz="1300"/>
                        <a:t>Include Bonuses</a:t>
                      </a:r>
                    </a:p>
                  </a:txBody>
                  <a:tcPr marL="0" marR="0" marT="0" marB="0" anchor="ctr">
                    <a:lnL>
                      <a:noFill/>
                    </a:lnL>
                    <a:lnR>
                      <a:noFill/>
                    </a:lnR>
                    <a:lnT>
                      <a:noFill/>
                    </a:lnT>
                    <a:lnB>
                      <a:noFill/>
                    </a:lnB>
                  </a:tcPr>
                </a:tc>
                <a:tc>
                  <a:txBody>
                    <a:bodyPr/>
                    <a:lstStyle/>
                    <a:p>
                      <a:pPr algn="ctr"/>
                      <a:endParaRPr lang="en-US" sz="1300"/>
                    </a:p>
                    <a:p>
                      <a:pPr algn="ctr"/>
                      <a:r>
                        <a:rPr lang="en-US" sz="1300"/>
                        <a:t>U.S. National Averages</a:t>
                      </a:r>
                    </a:p>
                    <a:p>
                      <a:pPr algn="ctr"/>
                      <a:r>
                        <a:rPr lang="en-US" sz="1300"/>
                        <a:t>Median Salary</a:t>
                      </a:r>
                    </a:p>
                    <a:p>
                      <a:pPr algn="ctr"/>
                      <a:r>
                        <a:rPr lang="en-US" sz="1300"/>
                        <a:t>$44,039</a:t>
                      </a:r>
                    </a:p>
                  </a:txBody>
                  <a:tcPr marL="0" marR="0" marT="0" marB="0" anchor="ctr">
                    <a:lnL>
                      <a:noFill/>
                    </a:lnL>
                    <a:lnR>
                      <a:noFill/>
                    </a:lnR>
                    <a:lnB>
                      <a:noFill/>
                    </a:lnB>
                  </a:tcPr>
                </a:tc>
              </a:tr>
              <a:tr h="258032">
                <a:tc>
                  <a:txBody>
                    <a:bodyPr/>
                    <a:lstStyle/>
                    <a:p>
                      <a:r>
                        <a:rPr lang="en-US" sz="1300"/>
                        <a:t>10%</a:t>
                      </a:r>
                    </a:p>
                  </a:txBody>
                  <a:tcPr marL="0" marR="0" marT="0" marB="0" anchor="ctr">
                    <a:lnL>
                      <a:noFill/>
                    </a:lnL>
                    <a:lnR>
                      <a:noFill/>
                    </a:lnR>
                    <a:lnT>
                      <a:noFill/>
                    </a:lnT>
                    <a:lnB>
                      <a:noFill/>
                    </a:lnB>
                  </a:tcPr>
                </a:tc>
                <a:tc>
                  <a:txBody>
                    <a:bodyPr/>
                    <a:lstStyle/>
                    <a:p>
                      <a:endParaRPr lang="en-US" sz="1300"/>
                    </a:p>
                  </a:txBody>
                  <a:tcPr marL="64508" marR="64508" marT="32254" marB="32254">
                    <a:lnL>
                      <a:noFill/>
                    </a:lnL>
                    <a:lnT>
                      <a:noFill/>
                    </a:lnT>
                  </a:tcPr>
                </a:tc>
              </a:tr>
              <a:tr h="258032">
                <a:tc>
                  <a:txBody>
                    <a:bodyPr/>
                    <a:lstStyle/>
                    <a:p>
                      <a:pPr algn="ctr"/>
                      <a:r>
                        <a:rPr lang="en-US" sz="1300"/>
                        <a:t>$36,745</a:t>
                      </a:r>
                    </a:p>
                  </a:txBody>
                  <a:tcPr marL="0" marR="0" marT="0" marB="0" anchor="ctr">
                    <a:lnL>
                      <a:noFill/>
                    </a:lnL>
                    <a:lnR>
                      <a:noFill/>
                    </a:lnR>
                    <a:lnT>
                      <a:noFill/>
                    </a:lnT>
                    <a:lnB>
                      <a:noFill/>
                    </a:lnB>
                  </a:tcPr>
                </a:tc>
                <a:tc>
                  <a:txBody>
                    <a:bodyPr/>
                    <a:lstStyle/>
                    <a:p>
                      <a:endParaRPr lang="en-US" sz="1300"/>
                    </a:p>
                  </a:txBody>
                  <a:tcPr marL="64508" marR="64508" marT="32254" marB="32254">
                    <a:lnL>
                      <a:noFill/>
                    </a:lnL>
                  </a:tcPr>
                </a:tc>
              </a:tr>
              <a:tr h="258032">
                <a:tc>
                  <a:txBody>
                    <a:bodyPr/>
                    <a:lstStyle/>
                    <a:p>
                      <a:r>
                        <a:rPr lang="en-US" sz="1300"/>
                        <a:t>25%</a:t>
                      </a:r>
                    </a:p>
                  </a:txBody>
                  <a:tcPr marL="0" marR="0" marT="0" marB="0" anchor="ctr">
                    <a:lnL>
                      <a:noFill/>
                    </a:lnL>
                    <a:lnR>
                      <a:noFill/>
                    </a:lnR>
                    <a:lnT>
                      <a:noFill/>
                    </a:lnT>
                    <a:lnB>
                      <a:noFill/>
                    </a:lnB>
                  </a:tcPr>
                </a:tc>
                <a:tc>
                  <a:txBody>
                    <a:bodyPr/>
                    <a:lstStyle/>
                    <a:p>
                      <a:endParaRPr lang="en-US" sz="1300"/>
                    </a:p>
                  </a:txBody>
                  <a:tcPr marL="64508" marR="64508" marT="32254" marB="32254">
                    <a:lnL>
                      <a:noFill/>
                    </a:lnL>
                  </a:tcPr>
                </a:tc>
              </a:tr>
              <a:tr h="258032">
                <a:tc>
                  <a:txBody>
                    <a:bodyPr/>
                    <a:lstStyle/>
                    <a:p>
                      <a:pPr algn="ctr"/>
                      <a:r>
                        <a:rPr lang="en-US" sz="1300"/>
                        <a:t>$40,221</a:t>
                      </a:r>
                    </a:p>
                  </a:txBody>
                  <a:tcPr marL="0" marR="0" marT="0" marB="0" anchor="ctr">
                    <a:lnL>
                      <a:noFill/>
                    </a:lnL>
                    <a:lnR>
                      <a:noFill/>
                    </a:lnR>
                    <a:lnT>
                      <a:noFill/>
                    </a:lnT>
                    <a:lnB>
                      <a:noFill/>
                    </a:lnB>
                  </a:tcPr>
                </a:tc>
                <a:tc>
                  <a:txBody>
                    <a:bodyPr/>
                    <a:lstStyle/>
                    <a:p>
                      <a:endParaRPr lang="en-US" sz="1300"/>
                    </a:p>
                  </a:txBody>
                  <a:tcPr marL="64508" marR="64508" marT="32254" marB="32254">
                    <a:lnL>
                      <a:noFill/>
                    </a:lnL>
                  </a:tcPr>
                </a:tc>
              </a:tr>
              <a:tr h="258032">
                <a:tc>
                  <a:txBody>
                    <a:bodyPr/>
                    <a:lstStyle/>
                    <a:p>
                      <a:r>
                        <a:rPr lang="en-US" sz="1300"/>
                        <a:t>75%</a:t>
                      </a:r>
                    </a:p>
                  </a:txBody>
                  <a:tcPr marL="0" marR="0" marT="0" marB="0" anchor="ctr">
                    <a:lnL>
                      <a:noFill/>
                    </a:lnL>
                    <a:lnR>
                      <a:noFill/>
                    </a:lnR>
                    <a:lnT>
                      <a:noFill/>
                    </a:lnT>
                    <a:lnB>
                      <a:noFill/>
                    </a:lnB>
                  </a:tcPr>
                </a:tc>
                <a:tc>
                  <a:txBody>
                    <a:bodyPr/>
                    <a:lstStyle/>
                    <a:p>
                      <a:endParaRPr lang="en-US" sz="1300"/>
                    </a:p>
                  </a:txBody>
                  <a:tcPr marL="64508" marR="64508" marT="32254" marB="32254">
                    <a:lnL>
                      <a:noFill/>
                    </a:lnL>
                  </a:tcPr>
                </a:tc>
              </a:tr>
              <a:tr h="258032">
                <a:tc>
                  <a:txBody>
                    <a:bodyPr/>
                    <a:lstStyle/>
                    <a:p>
                      <a:pPr algn="ctr"/>
                      <a:r>
                        <a:rPr lang="en-US" sz="1300"/>
                        <a:t>$49,678</a:t>
                      </a:r>
                    </a:p>
                  </a:txBody>
                  <a:tcPr marL="0" marR="0" marT="0" marB="0" anchor="ctr">
                    <a:lnL>
                      <a:noFill/>
                    </a:lnL>
                    <a:lnR>
                      <a:noFill/>
                    </a:lnR>
                    <a:lnT>
                      <a:noFill/>
                    </a:lnT>
                    <a:lnB>
                      <a:noFill/>
                    </a:lnB>
                  </a:tcPr>
                </a:tc>
                <a:tc>
                  <a:txBody>
                    <a:bodyPr/>
                    <a:lstStyle/>
                    <a:p>
                      <a:endParaRPr lang="en-US" sz="1300"/>
                    </a:p>
                  </a:txBody>
                  <a:tcPr marL="64508" marR="64508" marT="32254" marB="32254">
                    <a:lnL>
                      <a:noFill/>
                    </a:lnL>
                  </a:tcPr>
                </a:tc>
              </a:tr>
              <a:tr h="258032">
                <a:tc>
                  <a:txBody>
                    <a:bodyPr/>
                    <a:lstStyle/>
                    <a:p>
                      <a:r>
                        <a:rPr lang="en-US" sz="1300"/>
                        <a:t>90%</a:t>
                      </a:r>
                    </a:p>
                  </a:txBody>
                  <a:tcPr marL="0" marR="0" marT="0" marB="0" anchor="ctr">
                    <a:lnL>
                      <a:noFill/>
                    </a:lnL>
                    <a:lnR>
                      <a:noFill/>
                    </a:lnR>
                    <a:lnT>
                      <a:noFill/>
                    </a:lnT>
                    <a:lnB>
                      <a:noFill/>
                    </a:lnB>
                  </a:tcPr>
                </a:tc>
                <a:tc>
                  <a:txBody>
                    <a:bodyPr/>
                    <a:lstStyle/>
                    <a:p>
                      <a:endParaRPr lang="en-US" sz="1300"/>
                    </a:p>
                  </a:txBody>
                  <a:tcPr marL="64508" marR="64508" marT="32254" marB="32254">
                    <a:lnL>
                      <a:noFill/>
                    </a:lnL>
                  </a:tcPr>
                </a:tc>
              </a:tr>
              <a:tr h="258032">
                <a:tc>
                  <a:txBody>
                    <a:bodyPr/>
                    <a:lstStyle/>
                    <a:p>
                      <a:pPr algn="ctr"/>
                      <a:r>
                        <a:rPr lang="en-US" sz="1300"/>
                        <a:t>$54,812</a:t>
                      </a:r>
                    </a:p>
                  </a:txBody>
                  <a:tcPr marL="0" marR="0" marT="0" marB="0" anchor="ctr">
                    <a:lnL>
                      <a:noFill/>
                    </a:lnL>
                    <a:lnR>
                      <a:noFill/>
                    </a:lnR>
                    <a:lnT>
                      <a:noFill/>
                    </a:lnT>
                    <a:lnB>
                      <a:noFill/>
                    </a:lnB>
                  </a:tcPr>
                </a:tc>
                <a:tc>
                  <a:txBody>
                    <a:bodyPr/>
                    <a:lstStyle/>
                    <a:p>
                      <a:endParaRPr lang="en-US" sz="1300" dirty="0"/>
                    </a:p>
                  </a:txBody>
                  <a:tcPr marL="64508" marR="64508" marT="32254" marB="32254">
                    <a:lnL>
                      <a:noFill/>
                    </a:lnL>
                  </a:tcPr>
                </a:tc>
              </a:tr>
            </a:tbl>
          </a:graphicData>
        </a:graphic>
      </p:graphicFrame>
      <p:sp>
        <p:nvSpPr>
          <p:cNvPr id="4" name="Rectangle 3"/>
          <p:cNvSpPr/>
          <p:nvPr/>
        </p:nvSpPr>
        <p:spPr>
          <a:xfrm>
            <a:off x="1800225" y="-73501"/>
            <a:ext cx="2286000" cy="1477328"/>
          </a:xfrm>
          <a:prstGeom prst="rect">
            <a:avLst/>
          </a:prstGeom>
        </p:spPr>
        <p:txBody>
          <a:bodyPr>
            <a:spAutoFit/>
          </a:bodyPr>
          <a:lstStyle/>
          <a:p>
            <a:pPr lvl="0" fontAlgn="base">
              <a:spcBef>
                <a:spcPct val="0"/>
              </a:spcBef>
              <a:spcAft>
                <a:spcPct val="0"/>
              </a:spcAft>
            </a:pPr>
            <a:r>
              <a:rPr lang="en-US" dirty="0">
                <a:solidFill>
                  <a:srgbClr val="626469"/>
                </a:solidFill>
                <a:latin typeface="Verdana" pitchFamily="34" charset="0"/>
              </a:rPr>
              <a:t>Insurance Agent</a:t>
            </a:r>
          </a:p>
          <a:p>
            <a:pPr lvl="0" eaLnBrk="0" fontAlgn="base" hangingPunct="0">
              <a:spcBef>
                <a:spcPct val="0"/>
              </a:spcBef>
              <a:spcAft>
                <a:spcPct val="0"/>
              </a:spcAft>
            </a:pPr>
            <a:r>
              <a:rPr lang="en-US" dirty="0">
                <a:solidFill>
                  <a:srgbClr val="626469"/>
                </a:solidFill>
                <a:latin typeface="Verdana" pitchFamily="34" charset="0"/>
              </a:rPr>
              <a:t>U.S. National Averages</a:t>
            </a:r>
          </a:p>
          <a:p>
            <a:pPr lvl="0" eaLnBrk="0" fontAlgn="base" hangingPunct="0">
              <a:spcBef>
                <a:spcPct val="0"/>
              </a:spcBef>
              <a:spcAft>
                <a:spcPct val="0"/>
              </a:spcAft>
            </a:pPr>
            <a:r>
              <a:rPr lang="en-US" dirty="0">
                <a:solidFill>
                  <a:srgbClr val="626469"/>
                </a:solidFill>
                <a:latin typeface="Verdana" pitchFamily="34" charset="0"/>
              </a:rPr>
              <a:t>Median Salary</a:t>
            </a:r>
          </a:p>
          <a:p>
            <a:pPr lvl="0" eaLnBrk="0" fontAlgn="base" hangingPunct="0">
              <a:spcBef>
                <a:spcPct val="0"/>
              </a:spcBef>
              <a:spcAft>
                <a:spcPct val="0"/>
              </a:spcAft>
            </a:pPr>
            <a:r>
              <a:rPr lang="en-US" dirty="0">
                <a:solidFill>
                  <a:srgbClr val="626469"/>
                </a:solidFill>
                <a:latin typeface="Verdana" pitchFamily="34" charset="0"/>
              </a:rPr>
              <a:t>$44,039</a:t>
            </a:r>
          </a:p>
        </p:txBody>
      </p:sp>
    </p:spTree>
    <p:controls>
      <p:control spid="6146" name="DefaultOcx" r:id="rId2" imgW="2209680" imgH="304920"/>
    </p:controls>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1859340"/>
            <a:ext cx="4572000" cy="3139321"/>
          </a:xfrm>
          <a:prstGeom prst="rect">
            <a:avLst/>
          </a:prstGeom>
        </p:spPr>
        <p:txBody>
          <a:bodyPr>
            <a:spAutoFit/>
          </a:bodyPr>
          <a:lstStyle/>
          <a:p>
            <a:r>
              <a:rPr lang="en-US" dirty="0" smtClean="0"/>
              <a:t>Sells insurance to new and current clients. May require an associate's degree with at least 2 years of experience in the field or in a related area. Familiar with standard concepts, practices, and procedures within a particular field. Relies on limited experience and judgment to plan and accomplish goals. Performs a variety of tasks. Works under general supervision; typically reports to a supervisor or manager. A degree of creativity and latitude is expected</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351235" y="1396999"/>
          <a:ext cx="4441530" cy="4064002"/>
        </p:xfrm>
        <a:graphic>
          <a:graphicData uri="http://schemas.openxmlformats.org/drawingml/2006/table">
            <a:tbl>
              <a:tblPr/>
              <a:tblGrid>
                <a:gridCol w="3644581"/>
                <a:gridCol w="796949"/>
              </a:tblGrid>
              <a:tr h="266492">
                <a:tc>
                  <a:txBody>
                    <a:bodyPr/>
                    <a:lstStyle/>
                    <a:p>
                      <a:endParaRPr lang="en-US" sz="1300"/>
                    </a:p>
                  </a:txBody>
                  <a:tcPr marL="0" marR="0" marT="0" marB="0">
                    <a:lnL>
                      <a:noFill/>
                    </a:lnL>
                    <a:lnR>
                      <a:noFill/>
                    </a:lnR>
                    <a:lnT>
                      <a:noFill/>
                    </a:lnT>
                    <a:lnB>
                      <a:noFill/>
                    </a:lnB>
                    <a:solidFill>
                      <a:srgbClr val="FFFFFF"/>
                    </a:solidFill>
                  </a:tcPr>
                </a:tc>
                <a:tc>
                  <a:txBody>
                    <a:bodyPr/>
                    <a:lstStyle/>
                    <a:p>
                      <a:endParaRPr lang="en-US" sz="1300"/>
                    </a:p>
                  </a:txBody>
                  <a:tcPr marL="66623" marR="66623" marT="33311" marB="33311">
                    <a:lnL>
                      <a:noFill/>
                    </a:lnL>
                  </a:tcPr>
                </a:tc>
              </a:tr>
              <a:tr h="266492">
                <a:tc>
                  <a:txBody>
                    <a:bodyPr/>
                    <a:lstStyle/>
                    <a:p>
                      <a:pPr algn="ctr"/>
                      <a:r>
                        <a:rPr lang="en-US" sz="1300"/>
                        <a:t>Truck Driver - Heavy</a:t>
                      </a:r>
                    </a:p>
                  </a:txBody>
                  <a:tcPr marL="0" marR="0" marT="0" marB="0">
                    <a:lnL>
                      <a:noFill/>
                    </a:lnL>
                    <a:lnR>
                      <a:noFill/>
                    </a:lnR>
                    <a:lnT>
                      <a:noFill/>
                    </a:lnT>
                    <a:lnB>
                      <a:noFill/>
                    </a:lnB>
                    <a:solidFill>
                      <a:srgbClr val="FFFFFF"/>
                    </a:solidFill>
                  </a:tcPr>
                </a:tc>
                <a:tc>
                  <a:txBody>
                    <a:bodyPr/>
                    <a:lstStyle/>
                    <a:p>
                      <a:endParaRPr lang="en-US" sz="1300"/>
                    </a:p>
                  </a:txBody>
                  <a:tcPr marL="66623" marR="66623" marT="33311" marB="33311">
                    <a:lnL>
                      <a:noFill/>
                    </a:lnL>
                  </a:tcPr>
                </a:tc>
              </a:tr>
              <a:tr h="1399082">
                <a:tc>
                  <a:txBody>
                    <a:bodyPr/>
                    <a:lstStyle/>
                    <a:p>
                      <a:r>
                        <a:rPr lang="en-US" sz="1300"/>
                        <a:t>Include Bonuses</a:t>
                      </a:r>
                    </a:p>
                  </a:txBody>
                  <a:tcPr marL="0" marR="0" marT="0" marB="0" anchor="ctr">
                    <a:lnL>
                      <a:noFill/>
                    </a:lnL>
                    <a:lnR>
                      <a:noFill/>
                    </a:lnR>
                    <a:lnT>
                      <a:noFill/>
                    </a:lnT>
                    <a:lnB>
                      <a:noFill/>
                    </a:lnB>
                  </a:tcPr>
                </a:tc>
                <a:tc>
                  <a:txBody>
                    <a:bodyPr/>
                    <a:lstStyle/>
                    <a:p>
                      <a:pPr algn="ctr"/>
                      <a:endParaRPr lang="en-US" sz="1300"/>
                    </a:p>
                    <a:p>
                      <a:pPr algn="ctr"/>
                      <a:r>
                        <a:rPr lang="en-US" sz="1300"/>
                        <a:t>U.S. National Averages</a:t>
                      </a:r>
                    </a:p>
                    <a:p>
                      <a:pPr algn="ctr"/>
                      <a:r>
                        <a:rPr lang="en-US" sz="1300"/>
                        <a:t>Median Salary</a:t>
                      </a:r>
                    </a:p>
                    <a:p>
                      <a:pPr algn="ctr"/>
                      <a:r>
                        <a:rPr lang="en-US" sz="1300"/>
                        <a:t>$38,027</a:t>
                      </a:r>
                    </a:p>
                  </a:txBody>
                  <a:tcPr marL="0" marR="0" marT="0" marB="0" anchor="ctr">
                    <a:lnL>
                      <a:noFill/>
                    </a:lnL>
                    <a:lnR>
                      <a:noFill/>
                    </a:lnR>
                    <a:lnB>
                      <a:noFill/>
                    </a:lnB>
                  </a:tcPr>
                </a:tc>
              </a:tr>
              <a:tr h="266492">
                <a:tc>
                  <a:txBody>
                    <a:bodyPr/>
                    <a:lstStyle/>
                    <a:p>
                      <a:r>
                        <a:rPr lang="en-US" sz="1300"/>
                        <a:t>10%</a:t>
                      </a:r>
                    </a:p>
                  </a:txBody>
                  <a:tcPr marL="0" marR="0" marT="0" marB="0" anchor="ctr">
                    <a:lnL>
                      <a:noFill/>
                    </a:lnL>
                    <a:lnR>
                      <a:noFill/>
                    </a:lnR>
                    <a:lnT>
                      <a:noFill/>
                    </a:lnT>
                    <a:lnB>
                      <a:noFill/>
                    </a:lnB>
                  </a:tcPr>
                </a:tc>
                <a:tc>
                  <a:txBody>
                    <a:bodyPr/>
                    <a:lstStyle/>
                    <a:p>
                      <a:endParaRPr lang="en-US" sz="1300"/>
                    </a:p>
                  </a:txBody>
                  <a:tcPr marL="66623" marR="66623" marT="33311" marB="33311">
                    <a:lnL>
                      <a:noFill/>
                    </a:lnL>
                    <a:lnT>
                      <a:noFill/>
                    </a:lnT>
                  </a:tcPr>
                </a:tc>
              </a:tr>
              <a:tr h="266492">
                <a:tc>
                  <a:txBody>
                    <a:bodyPr/>
                    <a:lstStyle/>
                    <a:p>
                      <a:pPr algn="ctr"/>
                      <a:r>
                        <a:rPr lang="en-US" sz="1300"/>
                        <a:t>$29,334</a:t>
                      </a:r>
                    </a:p>
                  </a:txBody>
                  <a:tcPr marL="0" marR="0" marT="0" marB="0" anchor="ctr">
                    <a:lnL>
                      <a:noFill/>
                    </a:lnL>
                    <a:lnR>
                      <a:noFill/>
                    </a:lnR>
                    <a:lnT>
                      <a:noFill/>
                    </a:lnT>
                    <a:lnB>
                      <a:noFill/>
                    </a:lnB>
                  </a:tcPr>
                </a:tc>
                <a:tc>
                  <a:txBody>
                    <a:bodyPr/>
                    <a:lstStyle/>
                    <a:p>
                      <a:endParaRPr lang="en-US" sz="1300"/>
                    </a:p>
                  </a:txBody>
                  <a:tcPr marL="66623" marR="66623" marT="33311" marB="33311">
                    <a:lnL>
                      <a:noFill/>
                    </a:lnL>
                  </a:tcPr>
                </a:tc>
              </a:tr>
              <a:tr h="266492">
                <a:tc>
                  <a:txBody>
                    <a:bodyPr/>
                    <a:lstStyle/>
                    <a:p>
                      <a:r>
                        <a:rPr lang="en-US" sz="1300"/>
                        <a:t>25%</a:t>
                      </a:r>
                    </a:p>
                  </a:txBody>
                  <a:tcPr marL="0" marR="0" marT="0" marB="0" anchor="ctr">
                    <a:lnL>
                      <a:noFill/>
                    </a:lnL>
                    <a:lnR>
                      <a:noFill/>
                    </a:lnR>
                    <a:lnT>
                      <a:noFill/>
                    </a:lnT>
                    <a:lnB>
                      <a:noFill/>
                    </a:lnB>
                  </a:tcPr>
                </a:tc>
                <a:tc>
                  <a:txBody>
                    <a:bodyPr/>
                    <a:lstStyle/>
                    <a:p>
                      <a:endParaRPr lang="en-US" sz="1300"/>
                    </a:p>
                  </a:txBody>
                  <a:tcPr marL="66623" marR="66623" marT="33311" marB="33311">
                    <a:lnL>
                      <a:noFill/>
                    </a:lnL>
                  </a:tcPr>
                </a:tc>
              </a:tr>
              <a:tr h="266492">
                <a:tc>
                  <a:txBody>
                    <a:bodyPr/>
                    <a:lstStyle/>
                    <a:p>
                      <a:pPr algn="ctr"/>
                      <a:r>
                        <a:rPr lang="en-US" sz="1300"/>
                        <a:t>$33,477</a:t>
                      </a:r>
                    </a:p>
                  </a:txBody>
                  <a:tcPr marL="0" marR="0" marT="0" marB="0" anchor="ctr">
                    <a:lnL>
                      <a:noFill/>
                    </a:lnL>
                    <a:lnR>
                      <a:noFill/>
                    </a:lnR>
                    <a:lnT>
                      <a:noFill/>
                    </a:lnT>
                    <a:lnB>
                      <a:noFill/>
                    </a:lnB>
                  </a:tcPr>
                </a:tc>
                <a:tc>
                  <a:txBody>
                    <a:bodyPr/>
                    <a:lstStyle/>
                    <a:p>
                      <a:endParaRPr lang="en-US" sz="1300"/>
                    </a:p>
                  </a:txBody>
                  <a:tcPr marL="66623" marR="66623" marT="33311" marB="33311">
                    <a:lnL>
                      <a:noFill/>
                    </a:lnL>
                  </a:tcPr>
                </a:tc>
              </a:tr>
              <a:tr h="266492">
                <a:tc>
                  <a:txBody>
                    <a:bodyPr/>
                    <a:lstStyle/>
                    <a:p>
                      <a:r>
                        <a:rPr lang="en-US" sz="1300"/>
                        <a:t>75%</a:t>
                      </a:r>
                    </a:p>
                  </a:txBody>
                  <a:tcPr marL="0" marR="0" marT="0" marB="0" anchor="ctr">
                    <a:lnL>
                      <a:noFill/>
                    </a:lnL>
                    <a:lnR>
                      <a:noFill/>
                    </a:lnR>
                    <a:lnT>
                      <a:noFill/>
                    </a:lnT>
                    <a:lnB>
                      <a:noFill/>
                    </a:lnB>
                  </a:tcPr>
                </a:tc>
                <a:tc>
                  <a:txBody>
                    <a:bodyPr/>
                    <a:lstStyle/>
                    <a:p>
                      <a:endParaRPr lang="en-US" sz="1300"/>
                    </a:p>
                  </a:txBody>
                  <a:tcPr marL="66623" marR="66623" marT="33311" marB="33311">
                    <a:lnL>
                      <a:noFill/>
                    </a:lnL>
                  </a:tcPr>
                </a:tc>
              </a:tr>
              <a:tr h="266492">
                <a:tc>
                  <a:txBody>
                    <a:bodyPr/>
                    <a:lstStyle/>
                    <a:p>
                      <a:pPr algn="ctr"/>
                      <a:r>
                        <a:rPr lang="en-US" sz="1300"/>
                        <a:t>$44,015</a:t>
                      </a:r>
                    </a:p>
                  </a:txBody>
                  <a:tcPr marL="0" marR="0" marT="0" marB="0" anchor="ctr">
                    <a:lnL>
                      <a:noFill/>
                    </a:lnL>
                    <a:lnR>
                      <a:noFill/>
                    </a:lnR>
                    <a:lnT>
                      <a:noFill/>
                    </a:lnT>
                    <a:lnB>
                      <a:noFill/>
                    </a:lnB>
                  </a:tcPr>
                </a:tc>
                <a:tc>
                  <a:txBody>
                    <a:bodyPr/>
                    <a:lstStyle/>
                    <a:p>
                      <a:endParaRPr lang="en-US" sz="1300"/>
                    </a:p>
                  </a:txBody>
                  <a:tcPr marL="66623" marR="66623" marT="33311" marB="33311">
                    <a:lnL>
                      <a:noFill/>
                    </a:lnL>
                  </a:tcPr>
                </a:tc>
              </a:tr>
              <a:tr h="266492">
                <a:tc>
                  <a:txBody>
                    <a:bodyPr/>
                    <a:lstStyle/>
                    <a:p>
                      <a:r>
                        <a:rPr lang="en-US" sz="1300"/>
                        <a:t>90%</a:t>
                      </a:r>
                    </a:p>
                  </a:txBody>
                  <a:tcPr marL="0" marR="0" marT="0" marB="0" anchor="ctr">
                    <a:lnL>
                      <a:noFill/>
                    </a:lnL>
                    <a:lnR>
                      <a:noFill/>
                    </a:lnR>
                    <a:lnT>
                      <a:noFill/>
                    </a:lnT>
                    <a:lnB>
                      <a:noFill/>
                    </a:lnB>
                  </a:tcPr>
                </a:tc>
                <a:tc>
                  <a:txBody>
                    <a:bodyPr/>
                    <a:lstStyle/>
                    <a:p>
                      <a:endParaRPr lang="en-US" sz="1300"/>
                    </a:p>
                  </a:txBody>
                  <a:tcPr marL="66623" marR="66623" marT="33311" marB="33311">
                    <a:lnL>
                      <a:noFill/>
                    </a:lnL>
                  </a:tcPr>
                </a:tc>
              </a:tr>
              <a:tr h="266492">
                <a:tc>
                  <a:txBody>
                    <a:bodyPr/>
                    <a:lstStyle/>
                    <a:p>
                      <a:pPr algn="ctr"/>
                      <a:r>
                        <a:rPr lang="en-US" sz="1300"/>
                        <a:t>$49,466</a:t>
                      </a:r>
                    </a:p>
                  </a:txBody>
                  <a:tcPr marL="0" marR="0" marT="0" marB="0" anchor="ctr">
                    <a:lnL>
                      <a:noFill/>
                    </a:lnL>
                    <a:lnR>
                      <a:noFill/>
                    </a:lnR>
                    <a:lnT>
                      <a:noFill/>
                    </a:lnT>
                    <a:lnB>
                      <a:noFill/>
                    </a:lnB>
                  </a:tcPr>
                </a:tc>
                <a:tc>
                  <a:txBody>
                    <a:bodyPr/>
                    <a:lstStyle/>
                    <a:p>
                      <a:endParaRPr lang="en-US" sz="1300" dirty="0"/>
                    </a:p>
                  </a:txBody>
                  <a:tcPr marL="66623" marR="66623" marT="33311" marB="33311">
                    <a:lnL>
                      <a:noFill/>
                    </a:lnL>
                  </a:tcPr>
                </a:tc>
              </a:tr>
            </a:tbl>
          </a:graphicData>
        </a:graphic>
      </p:graphicFrame>
      <p:sp>
        <p:nvSpPr>
          <p:cNvPr id="4097" name="Rectangle 1"/>
          <p:cNvSpPr>
            <a:spLocks noChangeArrowheads="1"/>
          </p:cNvSpPr>
          <p:nvPr/>
        </p:nvSpPr>
        <p:spPr bwMode="auto">
          <a:xfrm>
            <a:off x="381000" y="762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626469"/>
                </a:solidFill>
                <a:effectLst/>
                <a:latin typeface="Verdana" pitchFamily="34" charset="0"/>
              </a:rPr>
              <a:t>Truck Driver - Heavy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626469"/>
                </a:solidFill>
                <a:effectLst/>
                <a:latin typeface="Verdana" pitchFamily="34" charset="0"/>
              </a:rPr>
              <a:t>U.S. National Averages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626469"/>
                </a:solidFill>
                <a:effectLst/>
                <a:latin typeface="Verdana" pitchFamily="34" charset="0"/>
              </a:rPr>
              <a:t>Median Salary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626469"/>
                </a:solidFill>
                <a:effectLst/>
                <a:latin typeface="Verdana" pitchFamily="34" charset="0"/>
              </a:rPr>
              <a:t>$38,027</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Tree>
    <p:controls>
      <p:control spid="4098" name="DefaultOcx" r:id="rId2" imgW="1676520" imgH="914400"/>
    </p:controls>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889844"/>
            <a:ext cx="4572000" cy="5078313"/>
          </a:xfrm>
          <a:prstGeom prst="rect">
            <a:avLst/>
          </a:prstGeom>
        </p:spPr>
        <p:txBody>
          <a:bodyPr>
            <a:spAutoFit/>
          </a:bodyPr>
          <a:lstStyle/>
          <a:p>
            <a:r>
              <a:rPr lang="en-US" dirty="0" smtClean="0"/>
              <a:t>Operates a truck that transports cargo to and from specified destinations. Size of truck is more than 3 tons. Prepares, receives and provides appropriate documentation for the delivery or pick up of goods to ensure timely service. Loads, secures and unloads cargo. Maintains radio or telephone contact with dispatcher to receive delivery or pick up instructions or to receive notice of changes in scheduled delivery or pick up. Maintains logs of travel and cargo according to federal and state regulations. May be responsible for vehicle maintenance and presentation. Relies on instructions and pre-established guidelines to perform the functions of the job. Must be licensed to operate a truck. Licensing requirements depend on the state. Must have a "satisfactory" driving record</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1371600"/>
            <a:ext cx="2590800" cy="1200329"/>
          </a:xfrm>
          <a:prstGeom prst="rect">
            <a:avLst/>
          </a:prstGeom>
        </p:spPr>
        <p:txBody>
          <a:bodyPr wrap="square">
            <a:spAutoFit/>
          </a:bodyPr>
          <a:lstStyle/>
          <a:p>
            <a:r>
              <a:rPr lang="en-US" dirty="0"/>
              <a:t>2400 Inner Campus Drive </a:t>
            </a:r>
            <a:br>
              <a:rPr lang="en-US" dirty="0"/>
            </a:br>
            <a:r>
              <a:rPr lang="en-US" dirty="0"/>
              <a:t>Austin, TX 78712 </a:t>
            </a:r>
            <a:br>
              <a:rPr lang="en-US" dirty="0"/>
            </a:br>
            <a:r>
              <a:rPr lang="en-US" dirty="0"/>
              <a:t>(512) 471-3434 </a:t>
            </a:r>
            <a:br>
              <a:rPr lang="en-US" dirty="0"/>
            </a:br>
            <a:r>
              <a:rPr lang="en-US" dirty="0">
                <a:hlinkClick r:id="rId2"/>
              </a:rPr>
              <a:t>www.utexas.edu</a:t>
            </a:r>
            <a:r>
              <a:rPr lang="en-US" dirty="0"/>
              <a:t> </a:t>
            </a:r>
          </a:p>
        </p:txBody>
      </p:sp>
      <p:sp>
        <p:nvSpPr>
          <p:cNvPr id="3" name="Rectangle 2"/>
          <p:cNvSpPr/>
          <p:nvPr/>
        </p:nvSpPr>
        <p:spPr>
          <a:xfrm>
            <a:off x="3276600" y="228600"/>
            <a:ext cx="1906292"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TEXAS</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204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0000"/>
                </a:solidFill>
                <a:effectLst/>
                <a:latin typeface="Arial" pitchFamily="34" charset="0"/>
              </a:rPr>
              <a:t>Annual College Costs ( Fall 2010 )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pic>
        <p:nvPicPr>
          <p:cNvPr id="2051" name="Picture 3" descr="http://t3.gstatic.com/images?q=tbn:ANd9GcSx2kdHApE0FV2UF7C7sbCZIhSKrtIBfhteBylD91xa7LCiiut6bXTOm23R">
            <a:hlinkClick r:id="rId3"/>
          </p:cNvPr>
          <p:cNvPicPr>
            <a:picLocks noChangeAspect="1" noChangeArrowheads="1"/>
          </p:cNvPicPr>
          <p:nvPr/>
        </p:nvPicPr>
        <p:blipFill>
          <a:blip r:embed="rId4" cstate="print"/>
          <a:srcRect/>
          <a:stretch>
            <a:fillRect/>
          </a:stretch>
        </p:blipFill>
        <p:spPr bwMode="auto">
          <a:xfrm>
            <a:off x="609600" y="2819400"/>
            <a:ext cx="2971800" cy="2914650"/>
          </a:xfrm>
          <a:prstGeom prst="rect">
            <a:avLst/>
          </a:prstGeom>
          <a:noFill/>
        </p:spPr>
      </p:pic>
      <p:graphicFrame>
        <p:nvGraphicFramePr>
          <p:cNvPr id="8" name="Table 7"/>
          <p:cNvGraphicFramePr>
            <a:graphicFrameLocks noGrp="1"/>
          </p:cNvGraphicFramePr>
          <p:nvPr/>
        </p:nvGraphicFramePr>
        <p:xfrm>
          <a:off x="3581400" y="1066800"/>
          <a:ext cx="5181600" cy="5354474"/>
        </p:xfrm>
        <a:graphic>
          <a:graphicData uri="http://schemas.openxmlformats.org/drawingml/2006/table">
            <a:tbl>
              <a:tblPr/>
              <a:tblGrid>
                <a:gridCol w="1295400"/>
                <a:gridCol w="1295400"/>
                <a:gridCol w="1295400"/>
                <a:gridCol w="1295400"/>
              </a:tblGrid>
              <a:tr h="570123">
                <a:tc>
                  <a:txBody>
                    <a:bodyPr/>
                    <a:lstStyle/>
                    <a:p>
                      <a:pPr marL="0" marR="0" algn="ctr">
                        <a:spcBef>
                          <a:spcPts val="0"/>
                        </a:spcBef>
                        <a:spcAft>
                          <a:spcPts val="0"/>
                        </a:spcAft>
                      </a:pPr>
                      <a:r>
                        <a:rPr lang="en-US" sz="1050" dirty="0">
                          <a:solidFill>
                            <a:srgbClr val="000000"/>
                          </a:solidFill>
                          <a:latin typeface="Verdana"/>
                        </a:rPr>
                        <a:t> </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050" dirty="0">
                          <a:solidFill>
                            <a:srgbClr val="000000"/>
                          </a:solidFill>
                          <a:latin typeface="Verdana"/>
                        </a:rPr>
                        <a:t>Living on-campus</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050">
                          <a:solidFill>
                            <a:srgbClr val="000000"/>
                          </a:solidFill>
                          <a:latin typeface="Verdana"/>
                        </a:rPr>
                        <a:t>Living at home</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050">
                          <a:solidFill>
                            <a:srgbClr val="000000"/>
                          </a:solidFill>
                          <a:latin typeface="Verdana"/>
                        </a:rPr>
                        <a:t>Commuting, not living at home</a:t>
                      </a:r>
                    </a:p>
                  </a:txBody>
                  <a:tcPr marL="0" marR="0" marT="0" marB="0" anchor="ctr">
                    <a:lnL>
                      <a:noFill/>
                    </a:lnL>
                    <a:lnR>
                      <a:noFill/>
                    </a:lnR>
                    <a:lnT>
                      <a:noFill/>
                    </a:lnT>
                    <a:lnB>
                      <a:noFill/>
                    </a:lnB>
                  </a:tcPr>
                </a:tc>
              </a:tr>
              <a:tr h="506776">
                <a:tc>
                  <a:txBody>
                    <a:bodyPr/>
                    <a:lstStyle/>
                    <a:p>
                      <a:pPr marL="0" marR="0" algn="ctr">
                        <a:spcBef>
                          <a:spcPts val="0"/>
                        </a:spcBef>
                        <a:spcAft>
                          <a:spcPts val="0"/>
                        </a:spcAft>
                      </a:pPr>
                      <a:r>
                        <a:rPr lang="en-US" sz="1050" b="1">
                          <a:solidFill>
                            <a:srgbClr val="000000"/>
                          </a:solidFill>
                          <a:latin typeface="Verdana"/>
                        </a:rPr>
                        <a:t>In-state tuition and fees:</a:t>
                      </a:r>
                      <a:endParaRPr lang="en-US" sz="1050">
                        <a:solidFill>
                          <a:srgbClr val="000000"/>
                        </a:solidFill>
                        <a:latin typeface="Verdana"/>
                      </a:endParaRPr>
                    </a:p>
                  </a:txBody>
                  <a:tcPr marL="0" marR="0" marT="0" marB="0" anchor="ctr">
                    <a:lnL>
                      <a:noFill/>
                    </a:lnL>
                    <a:lnR>
                      <a:noFill/>
                    </a:lnR>
                    <a:lnT>
                      <a:noFill/>
                    </a:lnT>
                    <a:lnB>
                      <a:noFill/>
                    </a:lnB>
                  </a:tcPr>
                </a:tc>
                <a:tc>
                  <a:txBody>
                    <a:bodyPr/>
                    <a:lstStyle/>
                    <a:p>
                      <a:pPr marL="0" marR="0" algn="ctr">
                        <a:spcBef>
                          <a:spcPts val="0"/>
                        </a:spcBef>
                        <a:spcAft>
                          <a:spcPts val="0"/>
                        </a:spcAft>
                      </a:pPr>
                      <a:r>
                        <a:rPr lang="en-US" sz="1050" b="1" dirty="0">
                          <a:solidFill>
                            <a:srgbClr val="000000"/>
                          </a:solidFill>
                          <a:latin typeface="Verdana"/>
                        </a:rPr>
                        <a:t>$9,418</a:t>
                      </a:r>
                      <a:endParaRPr lang="en-US" sz="1050" dirty="0">
                        <a:solidFill>
                          <a:srgbClr val="000000"/>
                        </a:solidFill>
                        <a:latin typeface="Verdana"/>
                      </a:endParaRPr>
                    </a:p>
                  </a:txBody>
                  <a:tcPr marL="0" marR="0" marT="0" marB="0">
                    <a:lnL>
                      <a:noFill/>
                    </a:lnL>
                    <a:lnR>
                      <a:noFill/>
                    </a:lnR>
                    <a:lnT>
                      <a:noFill/>
                    </a:lnT>
                    <a:lnB>
                      <a:noFill/>
                    </a:lnB>
                  </a:tcPr>
                </a:tc>
                <a:tc>
                  <a:txBody>
                    <a:bodyPr/>
                    <a:lstStyle/>
                    <a:p>
                      <a:pPr marL="0" marR="0" algn="ctr">
                        <a:spcBef>
                          <a:spcPts val="0"/>
                        </a:spcBef>
                        <a:spcAft>
                          <a:spcPts val="0"/>
                        </a:spcAft>
                      </a:pPr>
                      <a:r>
                        <a:rPr lang="en-US" sz="1050" b="1" dirty="0">
                          <a:solidFill>
                            <a:srgbClr val="000000"/>
                          </a:solidFill>
                          <a:latin typeface="Verdana"/>
                        </a:rPr>
                        <a:t>$9,418</a:t>
                      </a:r>
                      <a:endParaRPr lang="en-US" sz="1050" dirty="0">
                        <a:solidFill>
                          <a:srgbClr val="000000"/>
                        </a:solidFill>
                        <a:latin typeface="Verdana"/>
                      </a:endParaRPr>
                    </a:p>
                  </a:txBody>
                  <a:tcPr marL="0" marR="0" marT="0" marB="0">
                    <a:lnL>
                      <a:noFill/>
                    </a:lnL>
                    <a:lnR>
                      <a:noFill/>
                    </a:lnR>
                    <a:lnT>
                      <a:noFill/>
                    </a:lnT>
                    <a:lnB>
                      <a:noFill/>
                    </a:lnB>
                  </a:tcPr>
                </a:tc>
                <a:tc>
                  <a:txBody>
                    <a:bodyPr/>
                    <a:lstStyle/>
                    <a:p>
                      <a:pPr marL="0" marR="0" algn="ctr">
                        <a:spcBef>
                          <a:spcPts val="0"/>
                        </a:spcBef>
                        <a:spcAft>
                          <a:spcPts val="0"/>
                        </a:spcAft>
                      </a:pPr>
                      <a:r>
                        <a:rPr lang="en-US" sz="1050" b="1">
                          <a:solidFill>
                            <a:srgbClr val="000000"/>
                          </a:solidFill>
                          <a:latin typeface="Verdana"/>
                        </a:rPr>
                        <a:t>$9,418</a:t>
                      </a:r>
                      <a:endParaRPr lang="en-US" sz="1050">
                        <a:solidFill>
                          <a:srgbClr val="000000"/>
                        </a:solidFill>
                        <a:latin typeface="Verdana"/>
                      </a:endParaRPr>
                    </a:p>
                  </a:txBody>
                  <a:tcPr marL="0" marR="0" marT="0" marB="0">
                    <a:lnL>
                      <a:noFill/>
                    </a:lnL>
                    <a:lnR>
                      <a:noFill/>
                    </a:lnR>
                    <a:lnT>
                      <a:noFill/>
                    </a:lnT>
                    <a:lnB>
                      <a:noFill/>
                    </a:lnB>
                  </a:tcPr>
                </a:tc>
              </a:tr>
              <a:tr h="570123">
                <a:tc>
                  <a:txBody>
                    <a:bodyPr/>
                    <a:lstStyle/>
                    <a:p>
                      <a:pPr marL="0" marR="0" algn="ctr">
                        <a:spcBef>
                          <a:spcPts val="0"/>
                        </a:spcBef>
                        <a:spcAft>
                          <a:spcPts val="0"/>
                        </a:spcAft>
                      </a:pPr>
                      <a:r>
                        <a:rPr lang="en-US" sz="1050" b="1">
                          <a:solidFill>
                            <a:srgbClr val="000000"/>
                          </a:solidFill>
                          <a:latin typeface="Verdana"/>
                        </a:rPr>
                        <a:t>Out-of-state tuition and fees:</a:t>
                      </a:r>
                      <a:endParaRPr lang="en-US" sz="1050">
                        <a:solidFill>
                          <a:srgbClr val="000000"/>
                        </a:solidFill>
                        <a:latin typeface="Verdana"/>
                      </a:endParaRPr>
                    </a:p>
                  </a:txBody>
                  <a:tcPr marL="0" marR="0" marT="0" marB="0" anchor="ctr">
                    <a:lnL>
                      <a:noFill/>
                    </a:lnL>
                    <a:lnR>
                      <a:noFill/>
                    </a:lnR>
                    <a:lnT>
                      <a:noFill/>
                    </a:lnT>
                    <a:lnB>
                      <a:noFill/>
                    </a:lnB>
                  </a:tcPr>
                </a:tc>
                <a:tc>
                  <a:txBody>
                    <a:bodyPr/>
                    <a:lstStyle/>
                    <a:p>
                      <a:pPr marL="0" marR="0" algn="ctr">
                        <a:spcBef>
                          <a:spcPts val="0"/>
                        </a:spcBef>
                        <a:spcAft>
                          <a:spcPts val="0"/>
                        </a:spcAft>
                      </a:pPr>
                      <a:r>
                        <a:rPr lang="en-US" sz="1050" b="1">
                          <a:solidFill>
                            <a:srgbClr val="000000"/>
                          </a:solidFill>
                          <a:latin typeface="Verdana"/>
                        </a:rPr>
                        <a:t>$31,218</a:t>
                      </a:r>
                      <a:endParaRPr lang="en-US" sz="1050">
                        <a:solidFill>
                          <a:srgbClr val="000000"/>
                        </a:solidFill>
                        <a:latin typeface="Verdana"/>
                      </a:endParaRPr>
                    </a:p>
                  </a:txBody>
                  <a:tcPr marL="0" marR="0" marT="0" marB="0">
                    <a:lnL>
                      <a:noFill/>
                    </a:lnL>
                    <a:lnR>
                      <a:noFill/>
                    </a:lnR>
                    <a:lnT>
                      <a:noFill/>
                    </a:lnT>
                    <a:lnB>
                      <a:noFill/>
                    </a:lnB>
                  </a:tcPr>
                </a:tc>
                <a:tc>
                  <a:txBody>
                    <a:bodyPr/>
                    <a:lstStyle/>
                    <a:p>
                      <a:pPr marL="0" marR="0" algn="ctr">
                        <a:spcBef>
                          <a:spcPts val="0"/>
                        </a:spcBef>
                        <a:spcAft>
                          <a:spcPts val="0"/>
                        </a:spcAft>
                      </a:pPr>
                      <a:r>
                        <a:rPr lang="en-US" sz="1050" b="1" dirty="0">
                          <a:solidFill>
                            <a:srgbClr val="000000"/>
                          </a:solidFill>
                          <a:latin typeface="Verdana"/>
                        </a:rPr>
                        <a:t>$31,218</a:t>
                      </a:r>
                      <a:endParaRPr lang="en-US" sz="1050" dirty="0">
                        <a:solidFill>
                          <a:srgbClr val="000000"/>
                        </a:solidFill>
                        <a:latin typeface="Verdana"/>
                      </a:endParaRPr>
                    </a:p>
                  </a:txBody>
                  <a:tcPr marL="0" marR="0" marT="0" marB="0">
                    <a:lnL>
                      <a:noFill/>
                    </a:lnL>
                    <a:lnR>
                      <a:noFill/>
                    </a:lnR>
                    <a:lnT>
                      <a:noFill/>
                    </a:lnT>
                    <a:lnB>
                      <a:noFill/>
                    </a:lnB>
                  </a:tcPr>
                </a:tc>
                <a:tc>
                  <a:txBody>
                    <a:bodyPr/>
                    <a:lstStyle/>
                    <a:p>
                      <a:pPr marL="0" marR="0" algn="ctr">
                        <a:spcBef>
                          <a:spcPts val="0"/>
                        </a:spcBef>
                        <a:spcAft>
                          <a:spcPts val="0"/>
                        </a:spcAft>
                      </a:pPr>
                      <a:r>
                        <a:rPr lang="en-US" sz="1050" b="1">
                          <a:solidFill>
                            <a:srgbClr val="000000"/>
                          </a:solidFill>
                          <a:latin typeface="Verdana"/>
                        </a:rPr>
                        <a:t>$31,218</a:t>
                      </a:r>
                      <a:endParaRPr lang="en-US" sz="1050">
                        <a:solidFill>
                          <a:srgbClr val="000000"/>
                        </a:solidFill>
                        <a:latin typeface="Verdana"/>
                      </a:endParaRPr>
                    </a:p>
                  </a:txBody>
                  <a:tcPr marL="0" marR="0" marT="0" marB="0">
                    <a:lnL>
                      <a:noFill/>
                    </a:lnL>
                    <a:lnR>
                      <a:noFill/>
                    </a:lnR>
                    <a:lnT>
                      <a:noFill/>
                    </a:lnT>
                    <a:lnB>
                      <a:noFill/>
                    </a:lnB>
                  </a:tcPr>
                </a:tc>
              </a:tr>
              <a:tr h="316735">
                <a:tc>
                  <a:txBody>
                    <a:bodyPr/>
                    <a:lstStyle/>
                    <a:p>
                      <a:pPr marL="0" marR="0" algn="ctr">
                        <a:spcBef>
                          <a:spcPts val="0"/>
                        </a:spcBef>
                        <a:spcAft>
                          <a:spcPts val="0"/>
                        </a:spcAft>
                      </a:pPr>
                      <a:r>
                        <a:rPr lang="en-US" sz="1050">
                          <a:solidFill>
                            <a:srgbClr val="000000"/>
                          </a:solidFill>
                          <a:latin typeface="Verdana"/>
                        </a:rPr>
                        <a:t>Room and board:</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050">
                          <a:solidFill>
                            <a:srgbClr val="000000"/>
                          </a:solidFill>
                          <a:latin typeface="Verdana"/>
                        </a:rPr>
                        <a:t>$10,112</a:t>
                      </a:r>
                    </a:p>
                  </a:txBody>
                  <a:tcPr marL="0" marR="0" marT="0" marB="0">
                    <a:lnL>
                      <a:noFill/>
                    </a:lnL>
                    <a:lnR>
                      <a:noFill/>
                    </a:lnR>
                    <a:lnT>
                      <a:noFill/>
                    </a:lnT>
                    <a:lnB>
                      <a:noFill/>
                    </a:lnB>
                  </a:tcPr>
                </a:tc>
                <a:tc>
                  <a:txBody>
                    <a:bodyPr/>
                    <a:lstStyle/>
                    <a:p>
                      <a:pPr marL="0" marR="0" algn="ctr">
                        <a:spcBef>
                          <a:spcPts val="0"/>
                        </a:spcBef>
                        <a:spcAft>
                          <a:spcPts val="0"/>
                        </a:spcAft>
                      </a:pPr>
                      <a:r>
                        <a:rPr lang="en-US" sz="1050" dirty="0">
                          <a:solidFill>
                            <a:srgbClr val="000000"/>
                          </a:solidFill>
                          <a:latin typeface="Verdana"/>
                        </a:rPr>
                        <a:t> </a:t>
                      </a:r>
                    </a:p>
                  </a:txBody>
                  <a:tcPr marL="0" marR="0" marT="0" marB="0">
                    <a:lnL>
                      <a:noFill/>
                    </a:lnL>
                    <a:lnR>
                      <a:noFill/>
                    </a:lnR>
                    <a:lnT>
                      <a:noFill/>
                    </a:lnT>
                    <a:lnB>
                      <a:noFill/>
                    </a:lnB>
                  </a:tcPr>
                </a:tc>
                <a:tc>
                  <a:txBody>
                    <a:bodyPr/>
                    <a:lstStyle/>
                    <a:p>
                      <a:pPr marL="0" marR="0" algn="ctr">
                        <a:spcBef>
                          <a:spcPts val="0"/>
                        </a:spcBef>
                        <a:spcAft>
                          <a:spcPts val="0"/>
                        </a:spcAft>
                      </a:pPr>
                      <a:r>
                        <a:rPr lang="en-US" sz="1050">
                          <a:solidFill>
                            <a:srgbClr val="000000"/>
                          </a:solidFill>
                          <a:latin typeface="Verdana"/>
                        </a:rPr>
                        <a:t> </a:t>
                      </a:r>
                    </a:p>
                  </a:txBody>
                  <a:tcPr marL="0" marR="0" marT="0" marB="0">
                    <a:lnL>
                      <a:noFill/>
                    </a:lnL>
                    <a:lnR>
                      <a:noFill/>
                    </a:lnR>
                    <a:lnT>
                      <a:noFill/>
                    </a:lnT>
                    <a:lnB>
                      <a:noFill/>
                    </a:lnB>
                  </a:tcPr>
                </a:tc>
              </a:tr>
              <a:tr h="380082">
                <a:tc>
                  <a:txBody>
                    <a:bodyPr/>
                    <a:lstStyle/>
                    <a:p>
                      <a:pPr marL="0" marR="0" algn="ctr">
                        <a:spcBef>
                          <a:spcPts val="0"/>
                        </a:spcBef>
                        <a:spcAft>
                          <a:spcPts val="0"/>
                        </a:spcAft>
                      </a:pPr>
                      <a:r>
                        <a:rPr lang="en-US" sz="1050">
                          <a:solidFill>
                            <a:srgbClr val="000000"/>
                          </a:solidFill>
                          <a:latin typeface="Verdana"/>
                        </a:rPr>
                        <a:t>Books and supplies:</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050">
                          <a:solidFill>
                            <a:srgbClr val="000000"/>
                          </a:solidFill>
                          <a:latin typeface="Verdana"/>
                        </a:rPr>
                        <a:t>$860</a:t>
                      </a:r>
                    </a:p>
                  </a:txBody>
                  <a:tcPr marL="0" marR="0" marT="0" marB="0">
                    <a:lnL>
                      <a:noFill/>
                    </a:lnL>
                    <a:lnR>
                      <a:noFill/>
                    </a:lnR>
                    <a:lnT>
                      <a:noFill/>
                    </a:lnT>
                    <a:lnB>
                      <a:noFill/>
                    </a:lnB>
                  </a:tcPr>
                </a:tc>
                <a:tc>
                  <a:txBody>
                    <a:bodyPr/>
                    <a:lstStyle/>
                    <a:p>
                      <a:pPr marL="0" marR="0" algn="ctr">
                        <a:spcBef>
                          <a:spcPts val="0"/>
                        </a:spcBef>
                        <a:spcAft>
                          <a:spcPts val="0"/>
                        </a:spcAft>
                      </a:pPr>
                      <a:r>
                        <a:rPr lang="en-US" sz="1050">
                          <a:solidFill>
                            <a:srgbClr val="000000"/>
                          </a:solidFill>
                          <a:latin typeface="Verdana"/>
                        </a:rPr>
                        <a:t>$860</a:t>
                      </a:r>
                    </a:p>
                  </a:txBody>
                  <a:tcPr marL="0" marR="0" marT="0" marB="0">
                    <a:lnL>
                      <a:noFill/>
                    </a:lnL>
                    <a:lnR>
                      <a:noFill/>
                    </a:lnR>
                    <a:lnT>
                      <a:noFill/>
                    </a:lnT>
                    <a:lnB>
                      <a:noFill/>
                    </a:lnB>
                  </a:tcPr>
                </a:tc>
                <a:tc>
                  <a:txBody>
                    <a:bodyPr/>
                    <a:lstStyle/>
                    <a:p>
                      <a:pPr marL="0" marR="0" algn="ctr">
                        <a:spcBef>
                          <a:spcPts val="0"/>
                        </a:spcBef>
                        <a:spcAft>
                          <a:spcPts val="0"/>
                        </a:spcAft>
                      </a:pPr>
                      <a:r>
                        <a:rPr lang="en-US" sz="1050" dirty="0">
                          <a:solidFill>
                            <a:srgbClr val="000000"/>
                          </a:solidFill>
                          <a:latin typeface="Verdana"/>
                        </a:rPr>
                        <a:t>$860</a:t>
                      </a:r>
                    </a:p>
                  </a:txBody>
                  <a:tcPr marL="0" marR="0" marT="0" marB="0">
                    <a:lnL>
                      <a:noFill/>
                    </a:lnL>
                    <a:lnR>
                      <a:noFill/>
                    </a:lnR>
                    <a:lnT>
                      <a:noFill/>
                    </a:lnT>
                    <a:lnB>
                      <a:noFill/>
                    </a:lnB>
                  </a:tcPr>
                </a:tc>
              </a:tr>
              <a:tr h="570123">
                <a:tc>
                  <a:txBody>
                    <a:bodyPr/>
                    <a:lstStyle/>
                    <a:p>
                      <a:pPr marL="0" marR="0" algn="ctr">
                        <a:spcBef>
                          <a:spcPts val="0"/>
                        </a:spcBef>
                        <a:spcAft>
                          <a:spcPts val="0"/>
                        </a:spcAft>
                      </a:pPr>
                      <a:r>
                        <a:rPr lang="en-US" sz="1050">
                          <a:solidFill>
                            <a:srgbClr val="000000"/>
                          </a:solidFill>
                          <a:latin typeface="Verdana"/>
                        </a:rPr>
                        <a:t>Estimated personal expenses: </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050">
                          <a:solidFill>
                            <a:srgbClr val="000000"/>
                          </a:solidFill>
                          <a:latin typeface="Verdana"/>
                        </a:rPr>
                        <a:t>$2,472</a:t>
                      </a:r>
                    </a:p>
                  </a:txBody>
                  <a:tcPr marL="0" marR="0" marT="0" marB="0">
                    <a:lnL>
                      <a:noFill/>
                    </a:lnL>
                    <a:lnR>
                      <a:noFill/>
                    </a:lnR>
                    <a:lnT>
                      <a:noFill/>
                    </a:lnT>
                    <a:lnB>
                      <a:noFill/>
                    </a:lnB>
                  </a:tcPr>
                </a:tc>
                <a:tc>
                  <a:txBody>
                    <a:bodyPr/>
                    <a:lstStyle/>
                    <a:p>
                      <a:pPr marL="0" marR="0" algn="ctr">
                        <a:spcBef>
                          <a:spcPts val="0"/>
                        </a:spcBef>
                        <a:spcAft>
                          <a:spcPts val="0"/>
                        </a:spcAft>
                      </a:pPr>
                      <a:r>
                        <a:rPr lang="en-US" sz="1050">
                          <a:solidFill>
                            <a:srgbClr val="000000"/>
                          </a:solidFill>
                          <a:latin typeface="Verdana"/>
                        </a:rPr>
                        <a:t>$2,472</a:t>
                      </a:r>
                    </a:p>
                  </a:txBody>
                  <a:tcPr marL="0" marR="0" marT="0" marB="0">
                    <a:lnL>
                      <a:noFill/>
                    </a:lnL>
                    <a:lnR>
                      <a:noFill/>
                    </a:lnR>
                    <a:lnT>
                      <a:noFill/>
                    </a:lnT>
                    <a:lnB>
                      <a:noFill/>
                    </a:lnB>
                  </a:tcPr>
                </a:tc>
                <a:tc>
                  <a:txBody>
                    <a:bodyPr/>
                    <a:lstStyle/>
                    <a:p>
                      <a:pPr marL="0" marR="0" algn="ctr">
                        <a:spcBef>
                          <a:spcPts val="0"/>
                        </a:spcBef>
                        <a:spcAft>
                          <a:spcPts val="0"/>
                        </a:spcAft>
                      </a:pPr>
                      <a:r>
                        <a:rPr lang="en-US" sz="1050" dirty="0">
                          <a:solidFill>
                            <a:srgbClr val="000000"/>
                          </a:solidFill>
                          <a:latin typeface="Verdana"/>
                        </a:rPr>
                        <a:t>$2,472</a:t>
                      </a:r>
                    </a:p>
                  </a:txBody>
                  <a:tcPr marL="0" marR="0" marT="0" marB="0">
                    <a:lnL>
                      <a:noFill/>
                    </a:lnL>
                    <a:lnR>
                      <a:noFill/>
                    </a:lnR>
                    <a:lnT>
                      <a:noFill/>
                    </a:lnT>
                    <a:lnB>
                      <a:noFill/>
                    </a:lnB>
                  </a:tcPr>
                </a:tc>
              </a:tr>
              <a:tr h="443429">
                <a:tc>
                  <a:txBody>
                    <a:bodyPr/>
                    <a:lstStyle/>
                    <a:p>
                      <a:pPr marL="0" marR="0" algn="ctr">
                        <a:spcBef>
                          <a:spcPts val="0"/>
                        </a:spcBef>
                        <a:spcAft>
                          <a:spcPts val="0"/>
                        </a:spcAft>
                      </a:pPr>
                      <a:r>
                        <a:rPr lang="en-US" sz="1050">
                          <a:solidFill>
                            <a:srgbClr val="000000"/>
                          </a:solidFill>
                          <a:latin typeface="Verdana"/>
                        </a:rPr>
                        <a:t>Transportation expense:</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050">
                          <a:solidFill>
                            <a:srgbClr val="000000"/>
                          </a:solidFill>
                          <a:latin typeface="Verdana"/>
                        </a:rPr>
                        <a:t>$1,010</a:t>
                      </a:r>
                    </a:p>
                  </a:txBody>
                  <a:tcPr marL="0" marR="0" marT="0" marB="0">
                    <a:lnL>
                      <a:noFill/>
                    </a:lnL>
                    <a:lnR>
                      <a:noFill/>
                    </a:lnR>
                    <a:lnT>
                      <a:noFill/>
                    </a:lnT>
                    <a:lnB>
                      <a:noFill/>
                    </a:lnB>
                  </a:tcPr>
                </a:tc>
                <a:tc>
                  <a:txBody>
                    <a:bodyPr/>
                    <a:lstStyle/>
                    <a:p>
                      <a:pPr marL="0" marR="0" algn="ctr">
                        <a:spcBef>
                          <a:spcPts val="0"/>
                        </a:spcBef>
                        <a:spcAft>
                          <a:spcPts val="0"/>
                        </a:spcAft>
                      </a:pPr>
                      <a:r>
                        <a:rPr lang="en-US" sz="1050">
                          <a:solidFill>
                            <a:srgbClr val="000000"/>
                          </a:solidFill>
                          <a:latin typeface="Verdana"/>
                        </a:rPr>
                        <a:t>$1,010</a:t>
                      </a:r>
                    </a:p>
                  </a:txBody>
                  <a:tcPr marL="0" marR="0" marT="0" marB="0">
                    <a:lnL>
                      <a:noFill/>
                    </a:lnL>
                    <a:lnR>
                      <a:noFill/>
                    </a:lnR>
                    <a:lnT>
                      <a:noFill/>
                    </a:lnT>
                    <a:lnB>
                      <a:noFill/>
                    </a:lnB>
                  </a:tcPr>
                </a:tc>
                <a:tc>
                  <a:txBody>
                    <a:bodyPr/>
                    <a:lstStyle/>
                    <a:p>
                      <a:pPr marL="0" marR="0" algn="ctr">
                        <a:spcBef>
                          <a:spcPts val="0"/>
                        </a:spcBef>
                        <a:spcAft>
                          <a:spcPts val="0"/>
                        </a:spcAft>
                      </a:pPr>
                      <a:r>
                        <a:rPr lang="en-US" sz="1050" dirty="0">
                          <a:solidFill>
                            <a:srgbClr val="000000"/>
                          </a:solidFill>
                          <a:latin typeface="Verdana"/>
                        </a:rPr>
                        <a:t>$1,010</a:t>
                      </a:r>
                    </a:p>
                  </a:txBody>
                  <a:tcPr marL="0" marR="0" marT="0" marB="0">
                    <a:lnL>
                      <a:noFill/>
                    </a:lnL>
                    <a:lnR>
                      <a:noFill/>
                    </a:lnR>
                    <a:lnT>
                      <a:noFill/>
                    </a:lnT>
                    <a:lnB>
                      <a:noFill/>
                    </a:lnB>
                  </a:tcPr>
                </a:tc>
              </a:tr>
              <a:tr h="63347">
                <a:tc>
                  <a:txBody>
                    <a:bodyPr/>
                    <a:lstStyle/>
                    <a:p>
                      <a:pPr marL="0" marR="0" algn="ctr">
                        <a:spcBef>
                          <a:spcPts val="0"/>
                        </a:spcBef>
                        <a:spcAft>
                          <a:spcPts val="0"/>
                        </a:spcAft>
                      </a:pPr>
                      <a:r>
                        <a:rPr lang="en-US" sz="1050">
                          <a:solidFill>
                            <a:srgbClr val="000000"/>
                          </a:solidFill>
                          <a:latin typeface="Verdana"/>
                        </a:rPr>
                        <a:t> </a:t>
                      </a:r>
                    </a:p>
                  </a:txBody>
                  <a:tcPr marL="0" marR="0" marT="0" marB="0">
                    <a:lnL>
                      <a:noFill/>
                    </a:lnL>
                    <a:lnR>
                      <a:noFill/>
                    </a:lnR>
                    <a:lnT>
                      <a:noFill/>
                    </a:lnT>
                    <a:lnB>
                      <a:noFill/>
                    </a:lnB>
                  </a:tcPr>
                </a:tc>
                <a:tc>
                  <a:txBody>
                    <a:bodyPr/>
                    <a:lstStyle/>
                    <a:p>
                      <a:pPr marL="0" marR="0" algn="ctr">
                        <a:spcBef>
                          <a:spcPts val="0"/>
                        </a:spcBef>
                        <a:spcAft>
                          <a:spcPts val="0"/>
                        </a:spcAft>
                      </a:pPr>
                      <a:r>
                        <a:rPr lang="en-US" sz="1050">
                          <a:solidFill>
                            <a:srgbClr val="000000"/>
                          </a:solidFill>
                          <a:latin typeface="Verdana"/>
                        </a:rPr>
                        <a:t> </a:t>
                      </a:r>
                    </a:p>
                  </a:txBody>
                  <a:tcPr marL="0" marR="0" marT="0" marB="0">
                    <a:lnL>
                      <a:noFill/>
                    </a:lnL>
                    <a:lnR>
                      <a:noFill/>
                    </a:lnR>
                    <a:lnT>
                      <a:noFill/>
                    </a:lnT>
                    <a:lnB>
                      <a:noFill/>
                    </a:lnB>
                  </a:tcPr>
                </a:tc>
                <a:tc>
                  <a:txBody>
                    <a:bodyPr/>
                    <a:lstStyle/>
                    <a:p>
                      <a:pPr marL="0" marR="0" algn="ctr">
                        <a:spcBef>
                          <a:spcPts val="0"/>
                        </a:spcBef>
                        <a:spcAft>
                          <a:spcPts val="0"/>
                        </a:spcAft>
                      </a:pPr>
                      <a:r>
                        <a:rPr lang="en-US" sz="1050">
                          <a:solidFill>
                            <a:srgbClr val="000000"/>
                          </a:solidFill>
                          <a:latin typeface="Verdana"/>
                        </a:rPr>
                        <a:t> </a:t>
                      </a:r>
                    </a:p>
                  </a:txBody>
                  <a:tcPr marL="0" marR="0" marT="0" marB="0">
                    <a:lnL>
                      <a:noFill/>
                    </a:lnL>
                    <a:lnR>
                      <a:noFill/>
                    </a:lnR>
                    <a:lnT>
                      <a:noFill/>
                    </a:lnT>
                    <a:lnB>
                      <a:noFill/>
                    </a:lnB>
                  </a:tcPr>
                </a:tc>
                <a:tc>
                  <a:txBody>
                    <a:bodyPr/>
                    <a:lstStyle/>
                    <a:p>
                      <a:pPr marL="0" marR="0" algn="ctr">
                        <a:spcBef>
                          <a:spcPts val="0"/>
                        </a:spcBef>
                        <a:spcAft>
                          <a:spcPts val="0"/>
                        </a:spcAft>
                      </a:pPr>
                      <a:r>
                        <a:rPr lang="en-US" sz="1050">
                          <a:solidFill>
                            <a:srgbClr val="000000"/>
                          </a:solidFill>
                          <a:latin typeface="Verdana"/>
                        </a:rPr>
                        <a:t> </a:t>
                      </a:r>
                    </a:p>
                  </a:txBody>
                  <a:tcPr marL="0" marR="0" marT="0" marB="0">
                    <a:lnL>
                      <a:noFill/>
                    </a:lnL>
                    <a:lnR>
                      <a:noFill/>
                    </a:lnR>
                    <a:lnT>
                      <a:noFill/>
                    </a:lnT>
                    <a:lnB>
                      <a:noFill/>
                    </a:lnB>
                  </a:tcPr>
                </a:tc>
              </a:tr>
              <a:tr h="443429">
                <a:tc>
                  <a:txBody>
                    <a:bodyPr/>
                    <a:lstStyle/>
                    <a:p>
                      <a:pPr marL="0" marR="0" algn="ctr">
                        <a:spcBef>
                          <a:spcPts val="0"/>
                        </a:spcBef>
                        <a:spcAft>
                          <a:spcPts val="0"/>
                        </a:spcAft>
                      </a:pPr>
                      <a:r>
                        <a:rPr lang="en-US" sz="1050">
                          <a:solidFill>
                            <a:srgbClr val="000000"/>
                          </a:solidFill>
                          <a:latin typeface="Verdana"/>
                        </a:rPr>
                        <a:t>Cost per credit hour:</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050">
                          <a:solidFill>
                            <a:srgbClr val="000000"/>
                          </a:solidFill>
                          <a:latin typeface="Verdana"/>
                        </a:rPr>
                        <a:t> </a:t>
                      </a:r>
                    </a:p>
                  </a:txBody>
                  <a:tcPr marL="0" marR="0" marT="0" marB="0">
                    <a:lnL>
                      <a:noFill/>
                    </a:lnL>
                    <a:lnR>
                      <a:noFill/>
                    </a:lnR>
                    <a:lnT>
                      <a:noFill/>
                    </a:lnT>
                    <a:lnB>
                      <a:noFill/>
                    </a:lnB>
                  </a:tcPr>
                </a:tc>
                <a:tc>
                  <a:txBody>
                    <a:bodyPr/>
                    <a:lstStyle/>
                    <a:p>
                      <a:pPr marL="0" marR="0" algn="ctr">
                        <a:spcBef>
                          <a:spcPts val="0"/>
                        </a:spcBef>
                        <a:spcAft>
                          <a:spcPts val="0"/>
                        </a:spcAft>
                      </a:pPr>
                      <a:r>
                        <a:rPr lang="en-US" sz="1050">
                          <a:solidFill>
                            <a:srgbClr val="000000"/>
                          </a:solidFill>
                          <a:latin typeface="Verdana"/>
                        </a:rPr>
                        <a:t> </a:t>
                      </a:r>
                    </a:p>
                  </a:txBody>
                  <a:tcPr marL="0" marR="0" marT="0" marB="0">
                    <a:lnL>
                      <a:noFill/>
                    </a:lnL>
                    <a:lnR>
                      <a:noFill/>
                    </a:lnR>
                    <a:lnT>
                      <a:noFill/>
                    </a:lnT>
                    <a:lnB>
                      <a:noFill/>
                    </a:lnB>
                  </a:tcPr>
                </a:tc>
                <a:tc>
                  <a:txBody>
                    <a:bodyPr/>
                    <a:lstStyle/>
                    <a:p>
                      <a:pPr marL="0" marR="0" algn="ctr">
                        <a:spcBef>
                          <a:spcPts val="0"/>
                        </a:spcBef>
                        <a:spcAft>
                          <a:spcPts val="0"/>
                        </a:spcAft>
                      </a:pPr>
                      <a:r>
                        <a:rPr lang="en-US" sz="1050" dirty="0">
                          <a:solidFill>
                            <a:srgbClr val="000000"/>
                          </a:solidFill>
                          <a:latin typeface="Verdana"/>
                        </a:rPr>
                        <a:t> </a:t>
                      </a:r>
                    </a:p>
                  </a:txBody>
                  <a:tcPr marL="0" marR="0" marT="0" marB="0">
                    <a:lnL>
                      <a:noFill/>
                    </a:lnL>
                    <a:lnR>
                      <a:noFill/>
                    </a:lnR>
                    <a:lnT>
                      <a:noFill/>
                    </a:lnT>
                    <a:lnB>
                      <a:noFill/>
                    </a:lnB>
                  </a:tcPr>
                </a:tc>
              </a:tr>
              <a:tr h="633470">
                <a:tc>
                  <a:txBody>
                    <a:bodyPr/>
                    <a:lstStyle/>
                    <a:p>
                      <a:pPr marL="0" marR="0" algn="ctr">
                        <a:spcBef>
                          <a:spcPts val="0"/>
                        </a:spcBef>
                        <a:spcAft>
                          <a:spcPts val="0"/>
                        </a:spcAft>
                      </a:pPr>
                      <a:r>
                        <a:rPr lang="en-US" sz="1050">
                          <a:solidFill>
                            <a:srgbClr val="000000"/>
                          </a:solidFill>
                          <a:latin typeface="Verdana"/>
                        </a:rPr>
                        <a:t>Cost per credit hour (in-state):</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050" dirty="0">
                          <a:solidFill>
                            <a:srgbClr val="000000"/>
                          </a:solidFill>
                          <a:latin typeface="Verdana"/>
                        </a:rPr>
                        <a:t> </a:t>
                      </a:r>
                    </a:p>
                  </a:txBody>
                  <a:tcPr marL="0" marR="0" marT="0" marB="0">
                    <a:lnL>
                      <a:noFill/>
                    </a:lnL>
                    <a:lnR>
                      <a:noFill/>
                    </a:lnR>
                    <a:lnT>
                      <a:noFill/>
                    </a:lnT>
                    <a:lnB>
                      <a:noFill/>
                    </a:lnB>
                  </a:tcPr>
                </a:tc>
                <a:tc>
                  <a:txBody>
                    <a:bodyPr/>
                    <a:lstStyle/>
                    <a:p>
                      <a:pPr marL="0" marR="0" algn="ctr">
                        <a:spcBef>
                          <a:spcPts val="0"/>
                        </a:spcBef>
                        <a:spcAft>
                          <a:spcPts val="0"/>
                        </a:spcAft>
                      </a:pPr>
                      <a:r>
                        <a:rPr lang="en-US" sz="1050">
                          <a:solidFill>
                            <a:srgbClr val="000000"/>
                          </a:solidFill>
                          <a:latin typeface="Verdana"/>
                        </a:rPr>
                        <a:t> </a:t>
                      </a:r>
                    </a:p>
                  </a:txBody>
                  <a:tcPr marL="0" marR="0" marT="0" marB="0">
                    <a:lnL>
                      <a:noFill/>
                    </a:lnL>
                    <a:lnR>
                      <a:noFill/>
                    </a:lnR>
                    <a:lnT>
                      <a:noFill/>
                    </a:lnT>
                    <a:lnB>
                      <a:noFill/>
                    </a:lnB>
                  </a:tcPr>
                </a:tc>
                <a:tc>
                  <a:txBody>
                    <a:bodyPr/>
                    <a:lstStyle/>
                    <a:p>
                      <a:pPr marL="0" marR="0" algn="ctr">
                        <a:spcBef>
                          <a:spcPts val="0"/>
                        </a:spcBef>
                        <a:spcAft>
                          <a:spcPts val="0"/>
                        </a:spcAft>
                      </a:pPr>
                      <a:r>
                        <a:rPr lang="en-US" sz="1050" dirty="0">
                          <a:solidFill>
                            <a:srgbClr val="000000"/>
                          </a:solidFill>
                          <a:latin typeface="Verdana"/>
                        </a:rPr>
                        <a:t> </a:t>
                      </a:r>
                    </a:p>
                  </a:txBody>
                  <a:tcPr marL="0" marR="0" marT="0" marB="0">
                    <a:lnL>
                      <a:noFill/>
                    </a:lnL>
                    <a:lnR>
                      <a:noFill/>
                    </a:lnR>
                    <a:lnT>
                      <a:noFill/>
                    </a:lnT>
                    <a:lnB>
                      <a:noFill/>
                    </a:lnB>
                  </a:tcPr>
                </a:tc>
              </a:tr>
              <a:tr h="760164">
                <a:tc>
                  <a:txBody>
                    <a:bodyPr/>
                    <a:lstStyle/>
                    <a:p>
                      <a:pPr marL="0" marR="0" algn="ctr">
                        <a:spcBef>
                          <a:spcPts val="0"/>
                        </a:spcBef>
                        <a:spcAft>
                          <a:spcPts val="0"/>
                        </a:spcAft>
                      </a:pPr>
                      <a:r>
                        <a:rPr lang="en-US" sz="1050">
                          <a:solidFill>
                            <a:srgbClr val="000000"/>
                          </a:solidFill>
                          <a:latin typeface="Verdana"/>
                        </a:rPr>
                        <a:t>Cost per credit hour (out-of-state):</a:t>
                      </a:r>
                    </a:p>
                  </a:txBody>
                  <a:tcPr marL="0" marR="0" marT="0" marB="0" anchor="ctr">
                    <a:lnL>
                      <a:noFill/>
                    </a:lnL>
                    <a:lnR>
                      <a:noFill/>
                    </a:lnR>
                    <a:lnT>
                      <a:noFill/>
                    </a:lnT>
                    <a:lnB>
                      <a:noFill/>
                    </a:lnB>
                  </a:tcPr>
                </a:tc>
                <a:tc>
                  <a:txBody>
                    <a:bodyPr/>
                    <a:lstStyle/>
                    <a:p>
                      <a:pPr marL="0" marR="0" algn="ctr">
                        <a:spcBef>
                          <a:spcPts val="0"/>
                        </a:spcBef>
                        <a:spcAft>
                          <a:spcPts val="0"/>
                        </a:spcAft>
                      </a:pPr>
                      <a:r>
                        <a:rPr lang="en-US" sz="1050">
                          <a:solidFill>
                            <a:srgbClr val="000000"/>
                          </a:solidFill>
                          <a:latin typeface="Verdana"/>
                        </a:rPr>
                        <a:t> </a:t>
                      </a:r>
                    </a:p>
                  </a:txBody>
                  <a:tcPr marL="0" marR="0" marT="0" marB="0">
                    <a:lnL>
                      <a:noFill/>
                    </a:lnL>
                    <a:lnR>
                      <a:noFill/>
                    </a:lnR>
                    <a:lnT>
                      <a:noFill/>
                    </a:lnT>
                    <a:lnB>
                      <a:noFill/>
                    </a:lnB>
                  </a:tcPr>
                </a:tc>
                <a:tc>
                  <a:txBody>
                    <a:bodyPr/>
                    <a:lstStyle/>
                    <a:p>
                      <a:pPr marL="0" marR="0" algn="ctr">
                        <a:spcBef>
                          <a:spcPts val="0"/>
                        </a:spcBef>
                        <a:spcAft>
                          <a:spcPts val="0"/>
                        </a:spcAft>
                      </a:pPr>
                      <a:r>
                        <a:rPr lang="en-US" sz="1050">
                          <a:solidFill>
                            <a:srgbClr val="000000"/>
                          </a:solidFill>
                          <a:latin typeface="Verdana"/>
                        </a:rPr>
                        <a:t> </a:t>
                      </a:r>
                    </a:p>
                  </a:txBody>
                  <a:tcPr marL="0" marR="0" marT="0" marB="0">
                    <a:lnL>
                      <a:noFill/>
                    </a:lnL>
                    <a:lnR>
                      <a:noFill/>
                    </a:lnR>
                    <a:lnT>
                      <a:noFill/>
                    </a:lnT>
                    <a:lnB>
                      <a:noFill/>
                    </a:lnB>
                  </a:tcPr>
                </a:tc>
                <a:tc>
                  <a:txBody>
                    <a:bodyPr/>
                    <a:lstStyle/>
                    <a:p>
                      <a:endParaRPr lang="en-US" sz="1050" dirty="0"/>
                    </a:p>
                  </a:txBody>
                  <a:tcPr marL="18062" marR="18062" marT="9031" marB="9031">
                    <a:lnL>
                      <a:noFill/>
                    </a:lnL>
                    <a:lnT>
                      <a:noFill/>
                    </a:lnT>
                  </a:tcPr>
                </a:tc>
              </a:tr>
            </a:tbl>
          </a:graphicData>
        </a:graphic>
      </p:graphicFrame>
      <p:sp>
        <p:nvSpPr>
          <p:cNvPr id="20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0000"/>
                </a:solidFill>
                <a:effectLst/>
                <a:latin typeface="Arial" pitchFamily="34" charset="0"/>
              </a:rPr>
              <a:t>Annual College Costs ( Fall 2010 )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graphicFrame>
        <p:nvGraphicFramePr>
          <p:cNvPr id="10" name="Table 9"/>
          <p:cNvGraphicFramePr>
            <a:graphicFrameLocks noGrp="1"/>
          </p:cNvGraphicFramePr>
          <p:nvPr/>
        </p:nvGraphicFramePr>
        <p:xfrm>
          <a:off x="304800" y="3505200"/>
          <a:ext cx="4495800" cy="3017520"/>
        </p:xfrm>
        <a:graphic>
          <a:graphicData uri="http://schemas.openxmlformats.org/drawingml/2006/table">
            <a:tbl>
              <a:tblPr/>
              <a:tblGrid>
                <a:gridCol w="2247900"/>
                <a:gridCol w="2247900"/>
              </a:tblGrid>
              <a:tr h="1386840">
                <a:tc>
                  <a:txBody>
                    <a:bodyPr/>
                    <a:lstStyle/>
                    <a:p>
                      <a:pPr marL="0" marR="0" algn="ctr">
                        <a:spcBef>
                          <a:spcPts val="0"/>
                        </a:spcBef>
                        <a:spcAft>
                          <a:spcPts val="0"/>
                        </a:spcAft>
                        <a:buFont typeface="Arial"/>
                        <a:buChar char="•"/>
                      </a:pPr>
                      <a:r>
                        <a:rPr lang="en-US" dirty="0">
                          <a:solidFill>
                            <a:srgbClr val="000000"/>
                          </a:solidFill>
                          <a:latin typeface="Verdana"/>
                        </a:rPr>
                        <a:t>Non-need-based aid</a:t>
                      </a:r>
                      <a:br>
                        <a:rPr lang="en-US" dirty="0">
                          <a:solidFill>
                            <a:srgbClr val="000000"/>
                          </a:solidFill>
                          <a:latin typeface="Verdana"/>
                        </a:rPr>
                      </a:br>
                      <a:r>
                        <a:rPr lang="en-US" dirty="0">
                          <a:solidFill>
                            <a:srgbClr val="000000"/>
                          </a:solidFill>
                          <a:latin typeface="Verdana"/>
                        </a:rPr>
                        <a:t>determined by: Academics </a:t>
                      </a:r>
                    </a:p>
                    <a:p>
                      <a:pPr marL="0" marR="0" algn="ctr">
                        <a:spcBef>
                          <a:spcPts val="0"/>
                        </a:spcBef>
                        <a:spcAft>
                          <a:spcPts val="0"/>
                        </a:spcAft>
                        <a:buFont typeface="Arial"/>
                        <a:buChar char="•"/>
                      </a:pPr>
                      <a:r>
                        <a:rPr lang="en-US" dirty="0">
                          <a:solidFill>
                            <a:srgbClr val="000000"/>
                          </a:solidFill>
                          <a:latin typeface="Verdana"/>
                        </a:rPr>
                        <a:t>Art </a:t>
                      </a:r>
                    </a:p>
                    <a:p>
                      <a:pPr marL="0" marR="0" algn="ctr">
                        <a:spcBef>
                          <a:spcPts val="0"/>
                        </a:spcBef>
                        <a:spcAft>
                          <a:spcPts val="0"/>
                        </a:spcAft>
                        <a:buFont typeface="Arial"/>
                        <a:buChar char="•"/>
                      </a:pPr>
                      <a:r>
                        <a:rPr lang="en-US" dirty="0">
                          <a:solidFill>
                            <a:srgbClr val="000000"/>
                          </a:solidFill>
                          <a:latin typeface="Verdana"/>
                        </a:rPr>
                        <a:t>Athletics </a:t>
                      </a:r>
                    </a:p>
                    <a:p>
                      <a:pPr marL="0" marR="0" algn="ctr">
                        <a:spcBef>
                          <a:spcPts val="0"/>
                        </a:spcBef>
                        <a:spcAft>
                          <a:spcPts val="0"/>
                        </a:spcAft>
                        <a:buFont typeface="Arial"/>
                        <a:buChar char="•"/>
                      </a:pPr>
                      <a:r>
                        <a:rPr lang="en-US" dirty="0">
                          <a:solidFill>
                            <a:srgbClr val="000000"/>
                          </a:solidFill>
                          <a:latin typeface="Verdana"/>
                        </a:rPr>
                        <a:t>Leadership </a:t>
                      </a:r>
                    </a:p>
                    <a:p>
                      <a:pPr marL="0" marR="0" algn="ctr">
                        <a:spcBef>
                          <a:spcPts val="0"/>
                        </a:spcBef>
                        <a:spcAft>
                          <a:spcPts val="0"/>
                        </a:spcAft>
                        <a:buFont typeface="Arial"/>
                        <a:buChar char="•"/>
                      </a:pPr>
                      <a:r>
                        <a:rPr lang="en-US" dirty="0">
                          <a:solidFill>
                            <a:srgbClr val="000000"/>
                          </a:solidFill>
                          <a:latin typeface="Verdana"/>
                        </a:rPr>
                        <a:t>Music/Drama </a:t>
                      </a:r>
                    </a:p>
                    <a:p>
                      <a:pPr marL="0" marR="0" algn="ctr">
                        <a:spcBef>
                          <a:spcPts val="0"/>
                        </a:spcBef>
                        <a:spcAft>
                          <a:spcPts val="0"/>
                        </a:spcAft>
                        <a:buFont typeface="Arial"/>
                        <a:buChar char="•"/>
                      </a:pPr>
                      <a:r>
                        <a:rPr lang="en-US" dirty="0">
                          <a:solidFill>
                            <a:srgbClr val="000000"/>
                          </a:solidFill>
                          <a:latin typeface="Verdana"/>
                        </a:rPr>
                        <a:t>ROTC </a:t>
                      </a:r>
                    </a:p>
                    <a:p>
                      <a:pPr marL="0" marR="0" algn="ctr">
                        <a:spcBef>
                          <a:spcPts val="0"/>
                        </a:spcBef>
                        <a:spcAft>
                          <a:spcPts val="0"/>
                        </a:spcAft>
                        <a:buFont typeface="Arial"/>
                        <a:buChar char="•"/>
                      </a:pPr>
                      <a:r>
                        <a:rPr lang="en-US" dirty="0">
                          <a:solidFill>
                            <a:srgbClr val="000000"/>
                          </a:solidFill>
                          <a:latin typeface="Verdana"/>
                        </a:rPr>
                        <a:t>State/District Residency </a:t>
                      </a:r>
                    </a:p>
                  </a:txBody>
                  <a:tcPr marL="0" marR="0" marT="0" marB="0">
                    <a:lnL>
                      <a:noFill/>
                    </a:lnL>
                    <a:lnR>
                      <a:noFill/>
                    </a:lnR>
                    <a:lnT>
                      <a:noFill/>
                    </a:lnT>
                    <a:lnB>
                      <a:noFill/>
                    </a:lnB>
                  </a:tcPr>
                </a:tc>
                <a:tc>
                  <a:txBody>
                    <a:bodyPr/>
                    <a:lstStyle/>
                    <a:p>
                      <a:pPr marL="0" marR="0" algn="ctr">
                        <a:spcBef>
                          <a:spcPts val="0"/>
                        </a:spcBef>
                        <a:spcAft>
                          <a:spcPts val="0"/>
                        </a:spcAft>
                        <a:buFont typeface="Arial"/>
                        <a:buChar char="•"/>
                      </a:pPr>
                      <a:r>
                        <a:rPr lang="en-US" dirty="0">
                          <a:solidFill>
                            <a:srgbClr val="000000"/>
                          </a:solidFill>
                          <a:latin typeface="Verdana"/>
                        </a:rPr>
                        <a:t>Need-based aid</a:t>
                      </a:r>
                      <a:br>
                        <a:rPr lang="en-US" dirty="0">
                          <a:solidFill>
                            <a:srgbClr val="000000"/>
                          </a:solidFill>
                          <a:latin typeface="Verdana"/>
                        </a:rPr>
                      </a:br>
                      <a:r>
                        <a:rPr lang="en-US" dirty="0">
                          <a:solidFill>
                            <a:srgbClr val="000000"/>
                          </a:solidFill>
                          <a:latin typeface="Verdana"/>
                        </a:rPr>
                        <a:t>determined by: Academics </a:t>
                      </a:r>
                    </a:p>
                    <a:p>
                      <a:pPr marL="0" marR="0" algn="ctr">
                        <a:spcBef>
                          <a:spcPts val="0"/>
                        </a:spcBef>
                        <a:spcAft>
                          <a:spcPts val="0"/>
                        </a:spcAft>
                        <a:buFont typeface="Arial"/>
                        <a:buChar char="•"/>
                      </a:pPr>
                      <a:r>
                        <a:rPr lang="en-US" dirty="0">
                          <a:solidFill>
                            <a:srgbClr val="000000"/>
                          </a:solidFill>
                          <a:latin typeface="Verdana"/>
                        </a:rPr>
                        <a:t>Art </a:t>
                      </a:r>
                    </a:p>
                    <a:p>
                      <a:pPr marL="0" marR="0" algn="ctr">
                        <a:spcBef>
                          <a:spcPts val="0"/>
                        </a:spcBef>
                        <a:spcAft>
                          <a:spcPts val="0"/>
                        </a:spcAft>
                        <a:buFont typeface="Arial"/>
                        <a:buChar char="•"/>
                      </a:pPr>
                      <a:r>
                        <a:rPr lang="en-US" dirty="0">
                          <a:solidFill>
                            <a:srgbClr val="000000"/>
                          </a:solidFill>
                          <a:latin typeface="Verdana"/>
                        </a:rPr>
                        <a:t>Leadership </a:t>
                      </a:r>
                    </a:p>
                    <a:p>
                      <a:pPr marL="0" marR="0" algn="ctr">
                        <a:spcBef>
                          <a:spcPts val="0"/>
                        </a:spcBef>
                        <a:spcAft>
                          <a:spcPts val="0"/>
                        </a:spcAft>
                        <a:buFont typeface="Arial"/>
                        <a:buChar char="•"/>
                      </a:pPr>
                      <a:r>
                        <a:rPr lang="en-US" dirty="0">
                          <a:solidFill>
                            <a:srgbClr val="000000"/>
                          </a:solidFill>
                          <a:latin typeface="Verdana"/>
                        </a:rPr>
                        <a:t>Music/Drama </a:t>
                      </a:r>
                    </a:p>
                    <a:p>
                      <a:pPr marL="0" marR="0" algn="ctr">
                        <a:spcBef>
                          <a:spcPts val="0"/>
                        </a:spcBef>
                        <a:spcAft>
                          <a:spcPts val="0"/>
                        </a:spcAft>
                        <a:buFont typeface="Arial"/>
                        <a:buChar char="•"/>
                      </a:pPr>
                      <a:r>
                        <a:rPr lang="en-US" dirty="0">
                          <a:solidFill>
                            <a:srgbClr val="000000"/>
                          </a:solidFill>
                          <a:latin typeface="Verdana"/>
                        </a:rPr>
                        <a:t>State/District Residency </a:t>
                      </a:r>
                    </a:p>
                  </a:txBody>
                  <a:tcPr marL="0" marR="0" marT="0" marB="0">
                    <a:lnL>
                      <a:noFill/>
                    </a:lnL>
                    <a:lnR>
                      <a:noFill/>
                    </a:lnR>
                    <a:lnT>
                      <a:noFill/>
                    </a:lnT>
                    <a:lnB>
                      <a:noFill/>
                    </a:lnB>
                  </a:tcPr>
                </a:tc>
              </a:tr>
            </a:tbl>
          </a:graphicData>
        </a:graphic>
      </p:graphicFrame>
      <p:sp>
        <p:nvSpPr>
          <p:cNvPr id="2053" name="Rectangle 5"/>
          <p:cNvSpPr>
            <a:spLocks noChangeArrowheads="1"/>
          </p:cNvSpPr>
          <p:nvPr/>
        </p:nvSpPr>
        <p:spPr bwMode="auto">
          <a:xfrm>
            <a:off x="0" y="838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rPr>
              <a:t>Percent of total undergraduate aid awarded as: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800" b="0" i="0" u="none" strike="noStrike" cap="none" normalizeH="0" baseline="0" dirty="0" smtClean="0">
                <a:ln>
                  <a:noFill/>
                </a:ln>
                <a:solidFill>
                  <a:schemeClr val="tx1"/>
                </a:solidFill>
                <a:effectLst/>
                <a:latin typeface="Arial" pitchFamily="34" charset="0"/>
              </a:rPr>
              <a:t>Scholarships / grants: 51%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800" b="0" i="0" u="none" strike="noStrike" cap="none" normalizeH="0" baseline="0" dirty="0" smtClean="0">
                <a:ln>
                  <a:noFill/>
                </a:ln>
                <a:solidFill>
                  <a:schemeClr val="tx1"/>
                </a:solidFill>
                <a:effectLst/>
                <a:latin typeface="Arial" pitchFamily="34" charset="0"/>
              </a:rPr>
              <a:t>Loans / jobs: 49%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88</TotalTime>
  <Words>831</Words>
  <Application>Microsoft Office PowerPoint</Application>
  <PresentationFormat>On-screen Show (4:3)</PresentationFormat>
  <Paragraphs>200</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Aspect</vt:lpstr>
      <vt:lpstr>College &amp; Career PPT</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vector>
  </TitlesOfParts>
  <Company>Spring ISD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College &amp; Career PPT</dc:title>
  <dc:creator>Pat</dc:creator>
  <cp:lastModifiedBy>Pat</cp:lastModifiedBy>
  <cp:revision>9</cp:revision>
  <dcterms:created xsi:type="dcterms:W3CDTF">2011-02-02T13:23:10Z</dcterms:created>
  <dcterms:modified xsi:type="dcterms:W3CDTF">2011-02-02T14:51:40Z</dcterms:modified>
</cp:coreProperties>
</file>